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1"/>
  </p:notesMasterIdLst>
  <p:handoutMasterIdLst>
    <p:handoutMasterId r:id="rId22"/>
  </p:handoutMasterIdLst>
  <p:sldIdLst>
    <p:sldId id="1211" r:id="rId5"/>
    <p:sldId id="903" r:id="rId6"/>
    <p:sldId id="1214" r:id="rId7"/>
    <p:sldId id="1076" r:id="rId8"/>
    <p:sldId id="1077" r:id="rId9"/>
    <p:sldId id="1078" r:id="rId10"/>
    <p:sldId id="1082" r:id="rId11"/>
    <p:sldId id="1208" r:id="rId12"/>
    <p:sldId id="1209" r:id="rId13"/>
    <p:sldId id="1210" r:id="rId14"/>
    <p:sldId id="1217" r:id="rId15"/>
    <p:sldId id="1207" r:id="rId16"/>
    <p:sldId id="1213" r:id="rId17"/>
    <p:sldId id="1206" r:id="rId18"/>
    <p:sldId id="652" r:id="rId19"/>
    <p:sldId id="1212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22C105-577A-BFFC-8505-0DE3A3CDEABE}" name="Carr, Thomas L (MMB)" initials="TC" userId="S::Thomas.Carr@state.mn.us::0c5092e0-21e0-455e-808d-dab622f8d97c" providerId="AD"/>
  <p188:author id="{83388A09-3F58-452D-3DE0-FBF24453FA24}" name="Chase, Alex (MMB)" initials="CA" userId="S::alex.chase@state.mn.us::390c2192-c916-4395-a6f5-2e37195eaae4" providerId="AD"/>
  <p188:author id="{3311102C-480F-4FD7-2842-6B921704205F}" name="Minge, Ahna B (MMB)" initials="MAB(" userId="S::Ahna.Minge@state.mn.us::41abe708-8f26-4a04-b1ed-c0f743da725f" providerId="AD"/>
  <p188:author id="{95810A36-04D6-FBEC-4278-8307DDDF7345}" name="Carr, Thomas L (MMB)" initials="CTL(" userId="S::Thomas.Carr@State.mn.us::0c5092e0-21e0-455e-808d-dab622f8d97c" providerId="AD"/>
  <p188:author id="{D0B3744E-9EC7-083F-5A0B-0B7DB88C19E4}" name="Minge, Ahna B (MMB)" initials="M(" userId="S::ahna.minge@state.mn.us::41abe708-8f26-4a04-b1ed-c0f743da725f" providerId="AD"/>
  <p188:author id="{C045F95C-B765-FF43-4E85-AAD9CBF146E6}" name="Dahl, Bryan (MMB)" initials="DB(" userId="S::Bryan.Dahl@state.mn.us::d1cec439-fe9a-40d1-a359-a866b2a94e81" providerId="AD"/>
  <p188:author id="{759AF977-2A44-E76C-CD56-2E55F941059C}" name="Imes, Amanda (MMB)" initials="I(" userId="S::amanda.imes@state.mn.us::50aac635-22f4-46c8-8abf-6d26a8f447bb" providerId="AD"/>
  <p188:author id="{184F937A-3F96-DFBF-02E0-95948399848F}" name="Anderson, Lyle (MMB)" initials="A(" userId="S::lyle.anderson@state.mn.us::de6a1794-5c8f-4a15-add9-6465c4b51edf" providerId="AD"/>
  <p188:author id="{88EAFA83-C7BA-94F4-BC24-74497B512C9A}" name="Becker, Anthony (MMB)" initials="AB" userId="S::Anthony.D.Becker@state.mn.us::8e160add-4617-4af8-916b-1b7773bc3ecd" providerId="AD"/>
  <p188:author id="{A46CE092-339F-8146-D044-7528E4C25FB2}" name="Woolley, Benjamin I (MMB)" initials="BW" userId="S::Ben.Woolley@state.mn.us::0260db11-0732-4aea-bb44-2bd16c08b313" providerId="AD"/>
  <p188:author id="{451EDEB2-68EE-A01D-0AD5-9A21D7091743}" name="Chase, Alex (MMB)" initials="AC" userId="S::Alex.Chase@state.mn.us::390c2192-c916-4395-a6f5-2e37195eaae4" providerId="AD"/>
  <p188:author id="{42EB4DB6-8CD0-C9A9-BC7C-1E647057E7FA}" name="Lam Young, Melissa (she/her) (MMB)" initials="LYM((" userId="S::Melissa.LamYoung@state.mn.us::a6540641-6b6f-4d01-8a31-c94ccffaabfb" providerId="AD"/>
  <p188:author id="{83C291BF-6EFC-3DEA-8B97-5145F8AE014B}" name="Imes, Amanda (MMB)" initials="IA(" userId="S::Amanda.Imes@state.mn.us::50aac635-22f4-46c8-8abf-6d26a8f447bb" providerId="AD"/>
  <p188:author id="{004D49D5-B29F-9FE7-FA18-479D8E1DD626}" name="Dahl, Bryan (MMB)" initials="DB" userId="S::bryan.dahl@state.mn.us::d1cec439-fe9a-40d1-a359-a866b2a94e81" providerId="AD"/>
  <p188:author id="{5F90B8DD-2110-95A3-C58C-6964056CCA53}" name="Campbell, Erin (She/Her/Hers) (MMB)" initials="C(" userId="S::erin.campbell@state.mn.us::d2a2e03d-801f-44bc-b49f-e1bda9ffebf1" providerId="AD"/>
  <p188:author id="{9D7EB5F2-131A-8B07-1EA1-E735BE63DC74}" name="Becker, Anthony (MMB)" initials="B(" userId="S::anthony.d.becker@state.mn.us::8e160add-4617-4af8-916b-1b7773bc3e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mith, Eileen (MMB)" initials="S(" lastIdx="1" clrIdx="6">
    <p:extLst>
      <p:ext uri="{19B8F6BF-5375-455C-9EA6-DF929625EA0E}">
        <p15:presenceInfo xmlns:p15="http://schemas.microsoft.com/office/powerpoint/2012/main" userId="S::eileen.smith@state.mn.us::530a0d1c-0773-4df4-9b66-7f3f5c1c3a16" providerId="AD"/>
      </p:ext>
    </p:extLst>
  </p:cmAuthor>
  <p:cmAuthor id="1" name="Kelly, Chris J (MMB)" initials="KCJ(" lastIdx="11" clrIdx="0">
    <p:extLst>
      <p:ext uri="{19B8F6BF-5375-455C-9EA6-DF929625EA0E}">
        <p15:presenceInfo xmlns:p15="http://schemas.microsoft.com/office/powerpoint/2012/main" userId="S::Chris.Kelly@state.mn.us::44945181-bd7a-45ef-9796-9ac3e525f158" providerId="AD"/>
      </p:ext>
    </p:extLst>
  </p:cmAuthor>
  <p:cmAuthor id="2" name="Minge, Ahna B (MMB)" initials="MAB(" lastIdx="5" clrIdx="1">
    <p:extLst>
      <p:ext uri="{19B8F6BF-5375-455C-9EA6-DF929625EA0E}">
        <p15:presenceInfo xmlns:p15="http://schemas.microsoft.com/office/powerpoint/2012/main" userId="S::Ahna.Minge@state.mn.us::41abe708-8f26-4a04-b1ed-c0f743da725f" providerId="AD"/>
      </p:ext>
    </p:extLst>
  </p:cmAuthor>
  <p:cmAuthor id="3" name="Dahl, Bryan (MMB)" initials="DB(" lastIdx="7" clrIdx="2">
    <p:extLst>
      <p:ext uri="{19B8F6BF-5375-455C-9EA6-DF929625EA0E}">
        <p15:presenceInfo xmlns:p15="http://schemas.microsoft.com/office/powerpoint/2012/main" userId="S::Bryan.Dahl@state.mn.us::d1cec439-fe9a-40d1-a359-a866b2a94e81" providerId="AD"/>
      </p:ext>
    </p:extLst>
  </p:cmAuthor>
  <p:cmAuthor id="4" name="Kalambokidis, Laura (MMB)" initials="K(" lastIdx="2" clrIdx="3">
    <p:extLst>
      <p:ext uri="{19B8F6BF-5375-455C-9EA6-DF929625EA0E}">
        <p15:presenceInfo xmlns:p15="http://schemas.microsoft.com/office/powerpoint/2012/main" userId="S::laura.kalambokidis@state.mn.us::004e1375-bd4d-4422-aa68-be6f4a994eaf" providerId="AD"/>
      </p:ext>
    </p:extLst>
  </p:cmAuthor>
  <p:cmAuthor id="5" name="Schowalter, Jim D (MMB)" initials="S(" lastIdx="1" clrIdx="4">
    <p:extLst>
      <p:ext uri="{19B8F6BF-5375-455C-9EA6-DF929625EA0E}">
        <p15:presenceInfo xmlns:p15="http://schemas.microsoft.com/office/powerpoint/2012/main" userId="S::james.schowalter@state.mn.us::109b6a7d-8d1a-48d2-aca6-ac63c712393a" providerId="AD"/>
      </p:ext>
    </p:extLst>
  </p:cmAuthor>
  <p:cmAuthor id="6" name="Woolley, Ben (MMB)" initials="WB(" lastIdx="1" clrIdx="5">
    <p:extLst>
      <p:ext uri="{19B8F6BF-5375-455C-9EA6-DF929625EA0E}">
        <p15:presenceInfo xmlns:p15="http://schemas.microsoft.com/office/powerpoint/2012/main" userId="S::Ben.Woolley@state.mn.us::0260db11-0732-4aea-bb44-2bd16c08b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5A8E19"/>
    <a:srgbClr val="00849E"/>
    <a:srgbClr val="008EAA"/>
    <a:srgbClr val="5F5F5F"/>
    <a:srgbClr val="78BE21"/>
    <a:srgbClr val="FFFFFF"/>
    <a:srgbClr val="0D0D0D"/>
    <a:srgbClr val="00000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F233C-23A5-4D29-B02D-B04BFFC770DE}" v="300" dt="2025-03-20T12:07:3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Anthony (MMB)" userId="8e160add-4617-4af8-916b-1b7773bc3ecd" providerId="ADAL" clId="{680F233C-23A5-4D29-B02D-B04BFFC770DE}"/>
    <pc:docChg chg="undo custSel addSld delSld modSld sldOrd">
      <pc:chgData name="Becker, Anthony (MMB)" userId="8e160add-4617-4af8-916b-1b7773bc3ecd" providerId="ADAL" clId="{680F233C-23A5-4D29-B02D-B04BFFC770DE}" dt="2025-03-20T13:50:26.469" v="1781" actId="20577"/>
      <pc:docMkLst>
        <pc:docMk/>
      </pc:docMkLst>
      <pc:sldChg chg="delSp modSp mod">
        <pc:chgData name="Becker, Anthony (MMB)" userId="8e160add-4617-4af8-916b-1b7773bc3ecd" providerId="ADAL" clId="{680F233C-23A5-4D29-B02D-B04BFFC770DE}" dt="2025-03-20T13:36:22.879" v="1780" actId="20577"/>
        <pc:sldMkLst>
          <pc:docMk/>
          <pc:sldMk cId="1590543771" sldId="652"/>
        </pc:sldMkLst>
        <pc:spChg chg="mod">
          <ac:chgData name="Becker, Anthony (MMB)" userId="8e160add-4617-4af8-916b-1b7773bc3ecd" providerId="ADAL" clId="{680F233C-23A5-4D29-B02D-B04BFFC770DE}" dt="2025-03-20T13:36:22.879" v="1780" actId="20577"/>
          <ac:spMkLst>
            <pc:docMk/>
            <pc:sldMk cId="1590543771" sldId="652"/>
            <ac:spMk id="5" creationId="{D3F6F3CA-D56C-4884-B08C-30024D9618A0}"/>
          </ac:spMkLst>
        </pc:spChg>
        <pc:spChg chg="del">
          <ac:chgData name="Becker, Anthony (MMB)" userId="8e160add-4617-4af8-916b-1b7773bc3ecd" providerId="ADAL" clId="{680F233C-23A5-4D29-B02D-B04BFFC770DE}" dt="2025-03-15T16:05:50.054" v="382" actId="478"/>
          <ac:spMkLst>
            <pc:docMk/>
            <pc:sldMk cId="1590543771" sldId="652"/>
            <ac:spMk id="7" creationId="{7D40B98C-630D-B5B8-FF73-BF35FCC172E8}"/>
          </ac:spMkLst>
        </pc:spChg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19961277" sldId="687"/>
        </pc:sldMkLst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2342138507" sldId="688"/>
        </pc:sldMkLst>
      </pc:sldChg>
      <pc:sldChg chg="delSp modSp mod">
        <pc:chgData name="Becker, Anthony (MMB)" userId="8e160add-4617-4af8-916b-1b7773bc3ecd" providerId="ADAL" clId="{680F233C-23A5-4D29-B02D-B04BFFC770DE}" dt="2025-03-15T16:15:26.302" v="508" actId="20577"/>
        <pc:sldMkLst>
          <pc:docMk/>
          <pc:sldMk cId="4040462182" sldId="903"/>
        </pc:sldMkLst>
        <pc:spChg chg="mod">
          <ac:chgData name="Becker, Anthony (MMB)" userId="8e160add-4617-4af8-916b-1b7773bc3ecd" providerId="ADAL" clId="{680F233C-23A5-4D29-B02D-B04BFFC770DE}" dt="2025-03-15T16:15:26.302" v="508" actId="20577"/>
          <ac:spMkLst>
            <pc:docMk/>
            <pc:sldMk cId="4040462182" sldId="903"/>
            <ac:spMk id="2" creationId="{C5C67973-4AD6-4806-90EB-C29F4B48FC29}"/>
          </ac:spMkLst>
        </pc:spChg>
        <pc:spChg chg="mod">
          <ac:chgData name="Becker, Anthony (MMB)" userId="8e160add-4617-4af8-916b-1b7773bc3ecd" providerId="ADAL" clId="{680F233C-23A5-4D29-B02D-B04BFFC770DE}" dt="2025-03-15T16:15:00.967" v="488" actId="20577"/>
          <ac:spMkLst>
            <pc:docMk/>
            <pc:sldMk cId="4040462182" sldId="903"/>
            <ac:spMk id="3" creationId="{B4CA80D7-6D43-4F65-953F-2FC744779BE0}"/>
          </ac:spMkLst>
        </pc:spChg>
        <pc:spChg chg="del">
          <ac:chgData name="Becker, Anthony (MMB)" userId="8e160add-4617-4af8-916b-1b7773bc3ecd" providerId="ADAL" clId="{680F233C-23A5-4D29-B02D-B04BFFC770DE}" dt="2025-03-15T16:05:02.556" v="376" actId="478"/>
          <ac:spMkLst>
            <pc:docMk/>
            <pc:sldMk cId="4040462182" sldId="903"/>
            <ac:spMk id="6" creationId="{B34E92EA-8264-88AD-D3DE-A1A8B0E7BE31}"/>
          </ac:spMkLst>
        </pc:spChg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2041999521" sldId="904"/>
        </pc:sldMkLst>
      </pc:sldChg>
      <pc:sldChg chg="del">
        <pc:chgData name="Becker, Anthony (MMB)" userId="8e160add-4617-4af8-916b-1b7773bc3ecd" providerId="ADAL" clId="{680F233C-23A5-4D29-B02D-B04BFFC770DE}" dt="2025-03-15T15:05:16.011" v="5" actId="47"/>
        <pc:sldMkLst>
          <pc:docMk/>
          <pc:sldMk cId="1988137473" sldId="906"/>
        </pc:sldMkLst>
      </pc:sldChg>
      <pc:sldChg chg="delSp modSp del mod">
        <pc:chgData name="Becker, Anthony (MMB)" userId="8e160add-4617-4af8-916b-1b7773bc3ecd" providerId="ADAL" clId="{680F233C-23A5-4D29-B02D-B04BFFC770DE}" dt="2025-03-15T16:16:05.936" v="509" actId="2696"/>
        <pc:sldMkLst>
          <pc:docMk/>
          <pc:sldMk cId="3374821312" sldId="979"/>
        </pc:sldMkLst>
        <pc:spChg chg="del mod">
          <ac:chgData name="Becker, Anthony (MMB)" userId="8e160add-4617-4af8-916b-1b7773bc3ecd" providerId="ADAL" clId="{680F233C-23A5-4D29-B02D-B04BFFC770DE}" dt="2025-03-15T15:04:06.718" v="1" actId="478"/>
          <ac:spMkLst>
            <pc:docMk/>
            <pc:sldMk cId="3374821312" sldId="979"/>
            <ac:spMk id="7" creationId="{9F4EE751-2DF1-94C2-6C5B-8CC582D0D1DB}"/>
          </ac:spMkLst>
        </pc:spChg>
      </pc:sldChg>
      <pc:sldChg chg="del">
        <pc:chgData name="Becker, Anthony (MMB)" userId="8e160add-4617-4af8-916b-1b7773bc3ecd" providerId="ADAL" clId="{680F233C-23A5-4D29-B02D-B04BFFC770DE}" dt="2025-03-15T15:04:22.101" v="3" actId="47"/>
        <pc:sldMkLst>
          <pc:docMk/>
          <pc:sldMk cId="2884601777" sldId="1056"/>
        </pc:sldMkLst>
      </pc:sldChg>
      <pc:sldChg chg="delSp del mod">
        <pc:chgData name="Becker, Anthony (MMB)" userId="8e160add-4617-4af8-916b-1b7773bc3ecd" providerId="ADAL" clId="{680F233C-23A5-4D29-B02D-B04BFFC770DE}" dt="2025-03-15T15:04:22.101" v="3" actId="47"/>
        <pc:sldMkLst>
          <pc:docMk/>
          <pc:sldMk cId="1090469925" sldId="1057"/>
        </pc:sldMkLst>
        <pc:spChg chg="del">
          <ac:chgData name="Becker, Anthony (MMB)" userId="8e160add-4617-4af8-916b-1b7773bc3ecd" providerId="ADAL" clId="{680F233C-23A5-4D29-B02D-B04BFFC770DE}" dt="2025-03-15T15:04:11.710" v="2" actId="478"/>
          <ac:spMkLst>
            <pc:docMk/>
            <pc:sldMk cId="1090469925" sldId="1057"/>
            <ac:spMk id="6" creationId="{43992CC4-5C0F-1B44-EC23-FCBD952E108C}"/>
          </ac:spMkLst>
        </pc:spChg>
      </pc:sldChg>
      <pc:sldChg chg="del">
        <pc:chgData name="Becker, Anthony (MMB)" userId="8e160add-4617-4af8-916b-1b7773bc3ecd" providerId="ADAL" clId="{680F233C-23A5-4D29-B02D-B04BFFC770DE}" dt="2025-03-15T15:04:22.101" v="3" actId="47"/>
        <pc:sldMkLst>
          <pc:docMk/>
          <pc:sldMk cId="3826160592" sldId="1058"/>
        </pc:sldMkLst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2229013019" sldId="1066"/>
        </pc:sldMkLst>
      </pc:sldChg>
      <pc:sldChg chg="delSp mod">
        <pc:chgData name="Becker, Anthony (MMB)" userId="8e160add-4617-4af8-916b-1b7773bc3ecd" providerId="ADAL" clId="{680F233C-23A5-4D29-B02D-B04BFFC770DE}" dt="2025-03-15T16:05:09.074" v="378" actId="478"/>
        <pc:sldMkLst>
          <pc:docMk/>
          <pc:sldMk cId="4255423905" sldId="1076"/>
        </pc:sldMkLst>
        <pc:spChg chg="del">
          <ac:chgData name="Becker, Anthony (MMB)" userId="8e160add-4617-4af8-916b-1b7773bc3ecd" providerId="ADAL" clId="{680F233C-23A5-4D29-B02D-B04BFFC770DE}" dt="2025-03-15T16:05:09.074" v="378" actId="478"/>
          <ac:spMkLst>
            <pc:docMk/>
            <pc:sldMk cId="4255423905" sldId="1076"/>
            <ac:spMk id="4" creationId="{8DC48654-ED1C-8644-E713-B388BF9B893D}"/>
          </ac:spMkLst>
        </pc:spChg>
      </pc:sldChg>
      <pc:sldChg chg="delSp mod">
        <pc:chgData name="Becker, Anthony (MMB)" userId="8e160add-4617-4af8-916b-1b7773bc3ecd" providerId="ADAL" clId="{680F233C-23A5-4D29-B02D-B04BFFC770DE}" dt="2025-03-15T16:05:18.225" v="379" actId="478"/>
        <pc:sldMkLst>
          <pc:docMk/>
          <pc:sldMk cId="2735722471" sldId="1077"/>
        </pc:sldMkLst>
        <pc:spChg chg="del">
          <ac:chgData name="Becker, Anthony (MMB)" userId="8e160add-4617-4af8-916b-1b7773bc3ecd" providerId="ADAL" clId="{680F233C-23A5-4D29-B02D-B04BFFC770DE}" dt="2025-03-15T16:05:18.225" v="379" actId="478"/>
          <ac:spMkLst>
            <pc:docMk/>
            <pc:sldMk cId="2735722471" sldId="1077"/>
            <ac:spMk id="4" creationId="{B3E0B9CD-A304-F30C-58E1-F38B8C785AE8}"/>
          </ac:spMkLst>
        </pc:spChg>
      </pc:sldChg>
      <pc:sldChg chg="delSp mod">
        <pc:chgData name="Becker, Anthony (MMB)" userId="8e160add-4617-4af8-916b-1b7773bc3ecd" providerId="ADAL" clId="{680F233C-23A5-4D29-B02D-B04BFFC770DE}" dt="2025-03-15T16:05:22.540" v="380" actId="478"/>
        <pc:sldMkLst>
          <pc:docMk/>
          <pc:sldMk cId="3623258456" sldId="1078"/>
        </pc:sldMkLst>
        <pc:spChg chg="del">
          <ac:chgData name="Becker, Anthony (MMB)" userId="8e160add-4617-4af8-916b-1b7773bc3ecd" providerId="ADAL" clId="{680F233C-23A5-4D29-B02D-B04BFFC770DE}" dt="2025-03-15T16:05:22.540" v="380" actId="478"/>
          <ac:spMkLst>
            <pc:docMk/>
            <pc:sldMk cId="3623258456" sldId="1078"/>
            <ac:spMk id="6" creationId="{C61F80A3-20E1-7CB7-4064-C3991A29A436}"/>
          </ac:spMkLst>
        </pc:spChg>
      </pc:sldChg>
      <pc:sldChg chg="delSp modSp mod">
        <pc:chgData name="Becker, Anthony (MMB)" userId="8e160add-4617-4af8-916b-1b7773bc3ecd" providerId="ADAL" clId="{680F233C-23A5-4D29-B02D-B04BFFC770DE}" dt="2025-03-20T12:07:26.613" v="1694" actId="14100"/>
        <pc:sldMkLst>
          <pc:docMk/>
          <pc:sldMk cId="1444860513" sldId="1082"/>
        </pc:sldMkLst>
        <pc:spChg chg="mod">
          <ac:chgData name="Becker, Anthony (MMB)" userId="8e160add-4617-4af8-916b-1b7773bc3ecd" providerId="ADAL" clId="{680F233C-23A5-4D29-B02D-B04BFFC770DE}" dt="2025-03-20T12:01:36.839" v="1690" actId="20577"/>
          <ac:spMkLst>
            <pc:docMk/>
            <pc:sldMk cId="1444860513" sldId="1082"/>
            <ac:spMk id="2" creationId="{00000000-0000-0000-0000-000000000000}"/>
          </ac:spMkLst>
        </pc:spChg>
        <pc:spChg chg="del">
          <ac:chgData name="Becker, Anthony (MMB)" userId="8e160add-4617-4af8-916b-1b7773bc3ecd" providerId="ADAL" clId="{680F233C-23A5-4D29-B02D-B04BFFC770DE}" dt="2025-03-15T16:05:27.374" v="381" actId="478"/>
          <ac:spMkLst>
            <pc:docMk/>
            <pc:sldMk cId="1444860513" sldId="1082"/>
            <ac:spMk id="3" creationId="{8635EC80-C022-2267-1560-F22F6558A56C}"/>
          </ac:spMkLst>
        </pc:spChg>
        <pc:spChg chg="mod">
          <ac:chgData name="Becker, Anthony (MMB)" userId="8e160add-4617-4af8-916b-1b7773bc3ecd" providerId="ADAL" clId="{680F233C-23A5-4D29-B02D-B04BFFC770DE}" dt="2025-03-20T12:01:48.321" v="1691" actId="1076"/>
          <ac:spMkLst>
            <pc:docMk/>
            <pc:sldMk cId="1444860513" sldId="1082"/>
            <ac:spMk id="4" creationId="{2BB40649-1B16-04F8-DE91-F4BD4771A96D}"/>
          </ac:spMkLst>
        </pc:spChg>
        <pc:graphicFrameChg chg="mod">
          <ac:chgData name="Becker, Anthony (MMB)" userId="8e160add-4617-4af8-916b-1b7773bc3ecd" providerId="ADAL" clId="{680F233C-23A5-4D29-B02D-B04BFFC770DE}" dt="2025-03-20T12:07:26.613" v="1694" actId="14100"/>
          <ac:graphicFrameMkLst>
            <pc:docMk/>
            <pc:sldMk cId="1444860513" sldId="1082"/>
            <ac:graphicFrameMk id="3" creationId="{B12987A0-BE59-4DD3-92B3-2E5918ADE22F}"/>
          </ac:graphicFrameMkLst>
        </pc:graphicFrameChg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1659682000" sldId="1084"/>
        </pc:sldMkLst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136875622" sldId="1198"/>
        </pc:sldMkLst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4001307755" sldId="1199"/>
        </pc:sldMkLst>
      </pc:sldChg>
      <pc:sldChg chg="del">
        <pc:chgData name="Becker, Anthony (MMB)" userId="8e160add-4617-4af8-916b-1b7773bc3ecd" providerId="ADAL" clId="{680F233C-23A5-4D29-B02D-B04BFFC770DE}" dt="2025-03-15T15:05:08.721" v="4" actId="47"/>
        <pc:sldMkLst>
          <pc:docMk/>
          <pc:sldMk cId="2212714423" sldId="1203"/>
        </pc:sldMkLst>
      </pc:sldChg>
      <pc:sldChg chg="delSp modSp mod">
        <pc:chgData name="Becker, Anthony (MMB)" userId="8e160add-4617-4af8-916b-1b7773bc3ecd" providerId="ADAL" clId="{680F233C-23A5-4D29-B02D-B04BFFC770DE}" dt="2025-03-15T16:19:45.066" v="643" actId="20577"/>
        <pc:sldMkLst>
          <pc:docMk/>
          <pc:sldMk cId="3567102402" sldId="1205"/>
        </pc:sldMkLst>
        <pc:spChg chg="mod">
          <ac:chgData name="Becker, Anthony (MMB)" userId="8e160add-4617-4af8-916b-1b7773bc3ecd" providerId="ADAL" clId="{680F233C-23A5-4D29-B02D-B04BFFC770DE}" dt="2025-03-15T16:19:45.066" v="643" actId="20577"/>
          <ac:spMkLst>
            <pc:docMk/>
            <pc:sldMk cId="3567102402" sldId="1205"/>
            <ac:spMk id="2" creationId="{C5C67973-4AD6-4806-90EB-C29F4B48FC29}"/>
          </ac:spMkLst>
        </pc:spChg>
        <pc:spChg chg="del">
          <ac:chgData name="Becker, Anthony (MMB)" userId="8e160add-4617-4af8-916b-1b7773bc3ecd" providerId="ADAL" clId="{680F233C-23A5-4D29-B02D-B04BFFC770DE}" dt="2025-03-15T16:05:06.013" v="377" actId="478"/>
          <ac:spMkLst>
            <pc:docMk/>
            <pc:sldMk cId="3567102402" sldId="1205"/>
            <ac:spMk id="5" creationId="{41051DB4-9A79-391D-13AB-9780284DF5A6}"/>
          </ac:spMkLst>
        </pc:spChg>
      </pc:sldChg>
      <pc:sldChg chg="addSp delSp modSp new mod">
        <pc:chgData name="Becker, Anthony (MMB)" userId="8e160add-4617-4af8-916b-1b7773bc3ecd" providerId="ADAL" clId="{680F233C-23A5-4D29-B02D-B04BFFC770DE}" dt="2025-03-17T14:36:59.765" v="1226" actId="403"/>
        <pc:sldMkLst>
          <pc:docMk/>
          <pc:sldMk cId="3501772160" sldId="1206"/>
        </pc:sldMkLst>
        <pc:spChg chg="del">
          <ac:chgData name="Becker, Anthony (MMB)" userId="8e160add-4617-4af8-916b-1b7773bc3ecd" providerId="ADAL" clId="{680F233C-23A5-4D29-B02D-B04BFFC770DE}" dt="2025-03-15T15:05:56.753" v="41"/>
          <ac:spMkLst>
            <pc:docMk/>
            <pc:sldMk cId="3501772160" sldId="1206"/>
            <ac:spMk id="2" creationId="{13607AB1-3C3A-3635-E8D6-307DFC2794D3}"/>
          </ac:spMkLst>
        </pc:spChg>
        <pc:spChg chg="del">
          <ac:chgData name="Becker, Anthony (MMB)" userId="8e160add-4617-4af8-916b-1b7773bc3ecd" providerId="ADAL" clId="{680F233C-23A5-4D29-B02D-B04BFFC770DE}" dt="2025-03-15T15:06:12.245" v="46"/>
          <ac:spMkLst>
            <pc:docMk/>
            <pc:sldMk cId="3501772160" sldId="1206"/>
            <ac:spMk id="3" creationId="{AE2CD661-4F51-04B9-B5E6-754EEA6BF909}"/>
          </ac:spMkLst>
        </pc:spChg>
        <pc:spChg chg="mod">
          <ac:chgData name="Becker, Anthony (MMB)" userId="8e160add-4617-4af8-916b-1b7773bc3ecd" providerId="ADAL" clId="{680F233C-23A5-4D29-B02D-B04BFFC770DE}" dt="2025-03-15T15:33:15.256" v="279" actId="255"/>
          <ac:spMkLst>
            <pc:docMk/>
            <pc:sldMk cId="3501772160" sldId="1206"/>
            <ac:spMk id="5" creationId="{FC38E703-342B-C353-986E-3B683E796F79}"/>
          </ac:spMkLst>
        </pc:spChg>
        <pc:spChg chg="add del mod">
          <ac:chgData name="Becker, Anthony (MMB)" userId="8e160add-4617-4af8-916b-1b7773bc3ecd" providerId="ADAL" clId="{680F233C-23A5-4D29-B02D-B04BFFC770DE}" dt="2025-03-15T15:20:16.607" v="82"/>
          <ac:spMkLst>
            <pc:docMk/>
            <pc:sldMk cId="3501772160" sldId="1206"/>
            <ac:spMk id="10" creationId="{A0EAC382-E3F8-DCCF-1486-59EBC7E0EAF1}"/>
          </ac:spMkLst>
        </pc:spChg>
        <pc:spChg chg="add mod">
          <ac:chgData name="Becker, Anthony (MMB)" userId="8e160add-4617-4af8-916b-1b7773bc3ecd" providerId="ADAL" clId="{680F233C-23A5-4D29-B02D-B04BFFC770DE}" dt="2025-03-15T15:30:08.420" v="217"/>
          <ac:spMkLst>
            <pc:docMk/>
            <pc:sldMk cId="3501772160" sldId="1206"/>
            <ac:spMk id="12" creationId="{931B7B84-E5FA-D659-1074-46AA53D78B1D}"/>
          </ac:spMkLst>
        </pc:spChg>
        <pc:graphicFrameChg chg="add del mod">
          <ac:chgData name="Becker, Anthony (MMB)" userId="8e160add-4617-4af8-916b-1b7773bc3ecd" providerId="ADAL" clId="{680F233C-23A5-4D29-B02D-B04BFFC770DE}" dt="2025-03-15T15:20:02.229" v="80" actId="478"/>
          <ac:graphicFrameMkLst>
            <pc:docMk/>
            <pc:sldMk cId="3501772160" sldId="1206"/>
            <ac:graphicFrameMk id="6" creationId="{0D58242B-91B9-4B12-BFEB-EB41941B51B5}"/>
          </ac:graphicFrameMkLst>
        </pc:graphicFrameChg>
        <pc:graphicFrameChg chg="add mod">
          <ac:chgData name="Becker, Anthony (MMB)" userId="8e160add-4617-4af8-916b-1b7773bc3ecd" providerId="ADAL" clId="{680F233C-23A5-4D29-B02D-B04BFFC770DE}" dt="2025-03-15T15:06:10.535" v="44"/>
          <ac:graphicFrameMkLst>
            <pc:docMk/>
            <pc:sldMk cId="3501772160" sldId="1206"/>
            <ac:graphicFrameMk id="7" creationId="{1DD4EDAA-E694-4C19-BB47-E8EA86E2D63D}"/>
          </ac:graphicFrameMkLst>
        </pc:graphicFrameChg>
        <pc:graphicFrameChg chg="add mod">
          <ac:chgData name="Becker, Anthony (MMB)" userId="8e160add-4617-4af8-916b-1b7773bc3ecd" providerId="ADAL" clId="{680F233C-23A5-4D29-B02D-B04BFFC770DE}" dt="2025-03-17T14:36:59.765" v="1226" actId="403"/>
          <ac:graphicFrameMkLst>
            <pc:docMk/>
            <pc:sldMk cId="3501772160" sldId="1206"/>
            <ac:graphicFrameMk id="8" creationId="{1DD4EDAA-E694-4C19-BB47-E8EA86E2D63D}"/>
          </ac:graphicFrameMkLst>
        </pc:graphicFrameChg>
        <pc:graphicFrameChg chg="add mod">
          <ac:chgData name="Becker, Anthony (MMB)" userId="8e160add-4617-4af8-916b-1b7773bc3ecd" providerId="ADAL" clId="{680F233C-23A5-4D29-B02D-B04BFFC770DE}" dt="2025-03-17T14:36:51.342" v="1225"/>
          <ac:graphicFrameMkLst>
            <pc:docMk/>
            <pc:sldMk cId="3501772160" sldId="1206"/>
            <ac:graphicFrameMk id="11" creationId="{0D58242B-91B9-4B12-BFEB-EB41941B51B5}"/>
          </ac:graphicFrameMkLst>
        </pc:graphicFrameChg>
      </pc:sldChg>
      <pc:sldChg chg="addSp delSp modSp new mod">
        <pc:chgData name="Becker, Anthony (MMB)" userId="8e160add-4617-4af8-916b-1b7773bc3ecd" providerId="ADAL" clId="{680F233C-23A5-4D29-B02D-B04BFFC770DE}" dt="2025-03-15T15:54:12.964" v="375"/>
        <pc:sldMkLst>
          <pc:docMk/>
          <pc:sldMk cId="4163755902" sldId="1207"/>
        </pc:sldMkLst>
        <pc:spChg chg="mod">
          <ac:chgData name="Becker, Anthony (MMB)" userId="8e160add-4617-4af8-916b-1b7773bc3ecd" providerId="ADAL" clId="{680F233C-23A5-4D29-B02D-B04BFFC770DE}" dt="2025-03-15T15:52:10.969" v="358" actId="20577"/>
          <ac:spMkLst>
            <pc:docMk/>
            <pc:sldMk cId="4163755902" sldId="1207"/>
            <ac:spMk id="2" creationId="{ADEFF2FD-8D36-AFDF-7D93-C84B3140978D}"/>
          </ac:spMkLst>
        </pc:spChg>
        <pc:spChg chg="del">
          <ac:chgData name="Becker, Anthony (MMB)" userId="8e160add-4617-4af8-916b-1b7773bc3ecd" providerId="ADAL" clId="{680F233C-23A5-4D29-B02D-B04BFFC770DE}" dt="2025-03-15T15:27:11.740" v="186"/>
          <ac:spMkLst>
            <pc:docMk/>
            <pc:sldMk cId="4163755902" sldId="1207"/>
            <ac:spMk id="3" creationId="{D9D35422-17CD-7C28-5B18-594CFE74337D}"/>
          </ac:spMkLst>
        </pc:spChg>
        <pc:spChg chg="add mod">
          <ac:chgData name="Becker, Anthony (MMB)" userId="8e160add-4617-4af8-916b-1b7773bc3ecd" providerId="ADAL" clId="{680F233C-23A5-4D29-B02D-B04BFFC770DE}" dt="2025-03-15T15:29:56.078" v="216" actId="313"/>
          <ac:spMkLst>
            <pc:docMk/>
            <pc:sldMk cId="4163755902" sldId="1207"/>
            <ac:spMk id="7" creationId="{3EE3BBF0-08F7-C7CD-2F77-1CAEECBF64E2}"/>
          </ac:spMkLst>
        </pc:spChg>
        <pc:graphicFrameChg chg="add mod">
          <ac:chgData name="Becker, Anthony (MMB)" userId="8e160add-4617-4af8-916b-1b7773bc3ecd" providerId="ADAL" clId="{680F233C-23A5-4D29-B02D-B04BFFC770DE}" dt="2025-03-15T15:54:12.964" v="375"/>
          <ac:graphicFrameMkLst>
            <pc:docMk/>
            <pc:sldMk cId="4163755902" sldId="1207"/>
            <ac:graphicFrameMk id="5" creationId="{81EEBD49-7175-0DCE-6643-4620D5624F95}"/>
          </ac:graphicFrameMkLst>
        </pc:graphicFrameChg>
      </pc:sldChg>
      <pc:sldChg chg="modSp new mod">
        <pc:chgData name="Becker, Anthony (MMB)" userId="8e160add-4617-4af8-916b-1b7773bc3ecd" providerId="ADAL" clId="{680F233C-23A5-4D29-B02D-B04BFFC770DE}" dt="2025-03-17T14:33:27.130" v="1198" actId="20577"/>
        <pc:sldMkLst>
          <pc:docMk/>
          <pc:sldMk cId="977396531" sldId="1208"/>
        </pc:sldMkLst>
        <pc:spChg chg="mod">
          <ac:chgData name="Becker, Anthony (MMB)" userId="8e160add-4617-4af8-916b-1b7773bc3ecd" providerId="ADAL" clId="{680F233C-23A5-4D29-B02D-B04BFFC770DE}" dt="2025-03-17T14:33:27.130" v="1198" actId="20577"/>
          <ac:spMkLst>
            <pc:docMk/>
            <pc:sldMk cId="977396531" sldId="1208"/>
            <ac:spMk id="2" creationId="{7632A648-7CBF-A566-48CF-BC2D80A4C4BC}"/>
          </ac:spMkLst>
        </pc:spChg>
      </pc:sldChg>
      <pc:sldChg chg="modSp add mod ord">
        <pc:chgData name="Becker, Anthony (MMB)" userId="8e160add-4617-4af8-916b-1b7773bc3ecd" providerId="ADAL" clId="{680F233C-23A5-4D29-B02D-B04BFFC770DE}" dt="2025-03-20T12:46:08.402" v="1696"/>
        <pc:sldMkLst>
          <pc:docMk/>
          <pc:sldMk cId="203101356" sldId="1209"/>
        </pc:sldMkLst>
        <pc:spChg chg="mod">
          <ac:chgData name="Becker, Anthony (MMB)" userId="8e160add-4617-4af8-916b-1b7773bc3ecd" providerId="ADAL" clId="{680F233C-23A5-4D29-B02D-B04BFFC770DE}" dt="2025-03-17T14:33:47.025" v="1213" actId="6549"/>
          <ac:spMkLst>
            <pc:docMk/>
            <pc:sldMk cId="203101356" sldId="1209"/>
            <ac:spMk id="2" creationId="{7632A648-7CBF-A566-48CF-BC2D80A4C4BC}"/>
          </ac:spMkLst>
        </pc:spChg>
        <pc:graphicFrameChg chg="mod">
          <ac:chgData name="Becker, Anthony (MMB)" userId="8e160add-4617-4af8-916b-1b7773bc3ecd" providerId="ADAL" clId="{680F233C-23A5-4D29-B02D-B04BFFC770DE}" dt="2025-03-20T11:21:54.233" v="1681"/>
          <ac:graphicFrameMkLst>
            <pc:docMk/>
            <pc:sldMk cId="203101356" sldId="1209"/>
            <ac:graphicFrameMk id="5" creationId="{8FFA96CB-7E61-4F9E-AAE5-A9DB1A9D10BA}"/>
          </ac:graphicFrameMkLst>
        </pc:graphicFrameChg>
      </pc:sldChg>
      <pc:sldChg chg="modSp add mod ord">
        <pc:chgData name="Becker, Anthony (MMB)" userId="8e160add-4617-4af8-916b-1b7773bc3ecd" providerId="ADAL" clId="{680F233C-23A5-4D29-B02D-B04BFFC770DE}" dt="2025-03-20T12:46:08.402" v="1696"/>
        <pc:sldMkLst>
          <pc:docMk/>
          <pc:sldMk cId="3040472114" sldId="1210"/>
        </pc:sldMkLst>
        <pc:spChg chg="mod">
          <ac:chgData name="Becker, Anthony (MMB)" userId="8e160add-4617-4af8-916b-1b7773bc3ecd" providerId="ADAL" clId="{680F233C-23A5-4D29-B02D-B04BFFC770DE}" dt="2025-03-17T14:33:06.281" v="1165" actId="122"/>
          <ac:spMkLst>
            <pc:docMk/>
            <pc:sldMk cId="3040472114" sldId="1210"/>
            <ac:spMk id="2" creationId="{7632A648-7CBF-A566-48CF-BC2D80A4C4BC}"/>
          </ac:spMkLst>
        </pc:spChg>
        <pc:graphicFrameChg chg="mod">
          <ac:chgData name="Becker, Anthony (MMB)" userId="8e160add-4617-4af8-916b-1b7773bc3ecd" providerId="ADAL" clId="{680F233C-23A5-4D29-B02D-B04BFFC770DE}" dt="2025-03-18T12:59:02.948" v="1236" actId="403"/>
          <ac:graphicFrameMkLst>
            <pc:docMk/>
            <pc:sldMk cId="3040472114" sldId="1210"/>
            <ac:graphicFrameMk id="6" creationId="{7416C73E-FC2B-0B43-CB14-2FA17CE946AD}"/>
          </ac:graphicFrameMkLst>
        </pc:graphicFrameChg>
      </pc:sldChg>
      <pc:sldChg chg="addSp delSp modSp new mod ord">
        <pc:chgData name="Becker, Anthony (MMB)" userId="8e160add-4617-4af8-916b-1b7773bc3ecd" providerId="ADAL" clId="{680F233C-23A5-4D29-B02D-B04BFFC770DE}" dt="2025-03-20T11:09:25.547" v="1466" actId="14100"/>
        <pc:sldMkLst>
          <pc:docMk/>
          <pc:sldMk cId="1487413847" sldId="1211"/>
        </pc:sldMkLst>
        <pc:spChg chg="mod">
          <ac:chgData name="Becker, Anthony (MMB)" userId="8e160add-4617-4af8-916b-1b7773bc3ecd" providerId="ADAL" clId="{680F233C-23A5-4D29-B02D-B04BFFC770DE}" dt="2025-03-20T11:09:25.547" v="1466" actId="14100"/>
          <ac:spMkLst>
            <pc:docMk/>
            <pc:sldMk cId="1487413847" sldId="1211"/>
            <ac:spMk id="2" creationId="{C7079873-9160-AF15-31D9-4B46D51CEA46}"/>
          </ac:spMkLst>
        </pc:spChg>
        <pc:spChg chg="del mod">
          <ac:chgData name="Becker, Anthony (MMB)" userId="8e160add-4617-4af8-916b-1b7773bc3ecd" providerId="ADAL" clId="{680F233C-23A5-4D29-B02D-B04BFFC770DE}" dt="2025-03-20T11:08:41.711" v="1414" actId="478"/>
          <ac:spMkLst>
            <pc:docMk/>
            <pc:sldMk cId="1487413847" sldId="1211"/>
            <ac:spMk id="3" creationId="{9EDDBBF9-E75E-F750-84A1-D3BB42BE5EA7}"/>
          </ac:spMkLst>
        </pc:spChg>
        <pc:spChg chg="add del mod">
          <ac:chgData name="Becker, Anthony (MMB)" userId="8e160add-4617-4af8-916b-1b7773bc3ecd" providerId="ADAL" clId="{680F233C-23A5-4D29-B02D-B04BFFC770DE}" dt="2025-03-15T16:17:49.617" v="559" actId="478"/>
          <ac:spMkLst>
            <pc:docMk/>
            <pc:sldMk cId="1487413847" sldId="1211"/>
            <ac:spMk id="5" creationId="{A2FD4D61-00F9-F512-4046-7F0D7E870676}"/>
          </ac:spMkLst>
        </pc:spChg>
        <pc:spChg chg="add mod">
          <ac:chgData name="Becker, Anthony (MMB)" userId="8e160add-4617-4af8-916b-1b7773bc3ecd" providerId="ADAL" clId="{680F233C-23A5-4D29-B02D-B04BFFC770DE}" dt="2025-03-17T13:06:47.999" v="989" actId="404"/>
          <ac:spMkLst>
            <pc:docMk/>
            <pc:sldMk cId="1487413847" sldId="1211"/>
            <ac:spMk id="7" creationId="{CA0BADCE-19AC-71C6-EC78-A7E2356DFA3B}"/>
          </ac:spMkLst>
        </pc:spChg>
      </pc:sldChg>
      <pc:sldChg chg="new del ord">
        <pc:chgData name="Becker, Anthony (MMB)" userId="8e160add-4617-4af8-916b-1b7773bc3ecd" providerId="ADAL" clId="{680F233C-23A5-4D29-B02D-B04BFFC770DE}" dt="2025-03-15T16:16:23.930" v="514" actId="680"/>
        <pc:sldMkLst>
          <pc:docMk/>
          <pc:sldMk cId="2792046218" sldId="1211"/>
        </pc:sldMkLst>
      </pc:sldChg>
      <pc:sldChg chg="new del">
        <pc:chgData name="Becker, Anthony (MMB)" userId="8e160add-4617-4af8-916b-1b7773bc3ecd" providerId="ADAL" clId="{680F233C-23A5-4D29-B02D-B04BFFC770DE}" dt="2025-03-15T16:20:50.403" v="645" actId="2696"/>
        <pc:sldMkLst>
          <pc:docMk/>
          <pc:sldMk cId="1442876434" sldId="1212"/>
        </pc:sldMkLst>
      </pc:sldChg>
      <pc:sldChg chg="addSp modSp new mod ord">
        <pc:chgData name="Becker, Anthony (MMB)" userId="8e160add-4617-4af8-916b-1b7773bc3ecd" providerId="ADAL" clId="{680F233C-23A5-4D29-B02D-B04BFFC770DE}" dt="2025-03-20T13:50:26.469" v="1781" actId="20577"/>
        <pc:sldMkLst>
          <pc:docMk/>
          <pc:sldMk cId="3956662952" sldId="1212"/>
        </pc:sldMkLst>
        <pc:spChg chg="mod">
          <ac:chgData name="Becker, Anthony (MMB)" userId="8e160add-4617-4af8-916b-1b7773bc3ecd" providerId="ADAL" clId="{680F233C-23A5-4D29-B02D-B04BFFC770DE}" dt="2025-03-18T20:26:06.654" v="1285" actId="1076"/>
          <ac:spMkLst>
            <pc:docMk/>
            <pc:sldMk cId="3956662952" sldId="1212"/>
            <ac:spMk id="2" creationId="{E589575E-43F5-F0E8-670E-E11B3E5E0C6B}"/>
          </ac:spMkLst>
        </pc:spChg>
        <pc:spChg chg="mod">
          <ac:chgData name="Becker, Anthony (MMB)" userId="8e160add-4617-4af8-916b-1b7773bc3ecd" providerId="ADAL" clId="{680F233C-23A5-4D29-B02D-B04BFFC770DE}" dt="2025-03-20T13:50:26.469" v="1781" actId="20577"/>
          <ac:spMkLst>
            <pc:docMk/>
            <pc:sldMk cId="3956662952" sldId="1212"/>
            <ac:spMk id="3" creationId="{ADC51E65-2605-4E0E-0015-C4BF413C74A2}"/>
          </ac:spMkLst>
        </pc:spChg>
        <pc:picChg chg="add mod">
          <ac:chgData name="Becker, Anthony (MMB)" userId="8e160add-4617-4af8-916b-1b7773bc3ecd" providerId="ADAL" clId="{680F233C-23A5-4D29-B02D-B04BFFC770DE}" dt="2025-03-17T13:14:21.069" v="1068" actId="1076"/>
          <ac:picMkLst>
            <pc:docMk/>
            <pc:sldMk cId="3956662952" sldId="1212"/>
            <ac:picMk id="6" creationId="{9D725D8B-02DB-0E83-E17D-E3F4A0D173CC}"/>
          </ac:picMkLst>
        </pc:picChg>
      </pc:sldChg>
      <pc:sldChg chg="addSp delSp modSp new mod ord">
        <pc:chgData name="Becker, Anthony (MMB)" userId="8e160add-4617-4af8-916b-1b7773bc3ecd" providerId="ADAL" clId="{680F233C-23A5-4D29-B02D-B04BFFC770DE}" dt="2025-03-17T14:58:49.391" v="1231" actId="113"/>
        <pc:sldMkLst>
          <pc:docMk/>
          <pc:sldMk cId="1852062968" sldId="1213"/>
        </pc:sldMkLst>
        <pc:spChg chg="mod">
          <ac:chgData name="Becker, Anthony (MMB)" userId="8e160add-4617-4af8-916b-1b7773bc3ecd" providerId="ADAL" clId="{680F233C-23A5-4D29-B02D-B04BFFC770DE}" dt="2025-03-17T13:13:00.211" v="1065" actId="20577"/>
          <ac:spMkLst>
            <pc:docMk/>
            <pc:sldMk cId="1852062968" sldId="1213"/>
            <ac:spMk id="2" creationId="{6B45235B-1932-DBAB-465B-EF5748993D98}"/>
          </ac:spMkLst>
        </pc:spChg>
        <pc:spChg chg="del">
          <ac:chgData name="Becker, Anthony (MMB)" userId="8e160add-4617-4af8-916b-1b7773bc3ecd" providerId="ADAL" clId="{680F233C-23A5-4D29-B02D-B04BFFC770DE}" dt="2025-03-17T13:08:12.153" v="1041"/>
          <ac:spMkLst>
            <pc:docMk/>
            <pc:sldMk cId="1852062968" sldId="1213"/>
            <ac:spMk id="3" creationId="{9039F90B-E7E2-C197-A112-F6A4306AA0C1}"/>
          </ac:spMkLst>
        </pc:spChg>
        <pc:spChg chg="add del mod">
          <ac:chgData name="Becker, Anthony (MMB)" userId="8e160add-4617-4af8-916b-1b7773bc3ecd" providerId="ADAL" clId="{680F233C-23A5-4D29-B02D-B04BFFC770DE}" dt="2025-03-17T13:10:48.997" v="1045"/>
          <ac:spMkLst>
            <pc:docMk/>
            <pc:sldMk cId="1852062968" sldId="1213"/>
            <ac:spMk id="7" creationId="{8399EFD7-F679-C2CC-D2D6-9D5E7587BB98}"/>
          </ac:spMkLst>
        </pc:spChg>
        <pc:spChg chg="add mod">
          <ac:chgData name="Becker, Anthony (MMB)" userId="8e160add-4617-4af8-916b-1b7773bc3ecd" providerId="ADAL" clId="{680F233C-23A5-4D29-B02D-B04BFFC770DE}" dt="2025-03-17T13:11:15.914" v="1048"/>
          <ac:spMkLst>
            <pc:docMk/>
            <pc:sldMk cId="1852062968" sldId="1213"/>
            <ac:spMk id="9" creationId="{809AB6A2-A0C3-FB3B-6A93-94C7277B4FA0}"/>
          </ac:spMkLst>
        </pc:spChg>
        <pc:graphicFrameChg chg="add del mod">
          <ac:chgData name="Becker, Anthony (MMB)" userId="8e160add-4617-4af8-916b-1b7773bc3ecd" providerId="ADAL" clId="{680F233C-23A5-4D29-B02D-B04BFFC770DE}" dt="2025-03-17T13:10:43.257" v="1043" actId="478"/>
          <ac:graphicFrameMkLst>
            <pc:docMk/>
            <pc:sldMk cId="1852062968" sldId="1213"/>
            <ac:graphicFrameMk id="5" creationId="{F64DCC90-38D2-49EE-BE28-FD2BEF42D225}"/>
          </ac:graphicFrameMkLst>
        </pc:graphicFrameChg>
        <pc:graphicFrameChg chg="add mod">
          <ac:chgData name="Becker, Anthony (MMB)" userId="8e160add-4617-4af8-916b-1b7773bc3ecd" providerId="ADAL" clId="{680F233C-23A5-4D29-B02D-B04BFFC770DE}" dt="2025-03-17T14:58:49.391" v="1231" actId="113"/>
          <ac:graphicFrameMkLst>
            <pc:docMk/>
            <pc:sldMk cId="1852062968" sldId="1213"/>
            <ac:graphicFrameMk id="8" creationId="{F64DCC90-38D2-49EE-BE28-FD2BEF42D225}"/>
          </ac:graphicFrameMkLst>
        </pc:graphicFrameChg>
      </pc:sldChg>
      <pc:sldChg chg="modSp mod">
        <pc:chgData name="Becker, Anthony (MMB)" userId="8e160add-4617-4af8-916b-1b7773bc3ecd" providerId="ADAL" clId="{680F233C-23A5-4D29-B02D-B04BFFC770DE}" dt="2025-03-20T11:12:55.339" v="1674" actId="14100"/>
        <pc:sldMkLst>
          <pc:docMk/>
          <pc:sldMk cId="3782850272" sldId="1214"/>
        </pc:sldMkLst>
        <pc:spChg chg="mod">
          <ac:chgData name="Becker, Anthony (MMB)" userId="8e160add-4617-4af8-916b-1b7773bc3ecd" providerId="ADAL" clId="{680F233C-23A5-4D29-B02D-B04BFFC770DE}" dt="2025-03-20T11:12:55.339" v="1674" actId="14100"/>
          <ac:spMkLst>
            <pc:docMk/>
            <pc:sldMk cId="3782850272" sldId="1214"/>
            <ac:spMk id="6" creationId="{99C640CC-2FA1-7E3D-997C-3BFB88D4D2CE}"/>
          </ac:spMkLst>
        </pc:spChg>
      </pc:sldChg>
      <pc:sldChg chg="modSp del mod">
        <pc:chgData name="Becker, Anthony (MMB)" userId="8e160add-4617-4af8-916b-1b7773bc3ecd" providerId="ADAL" clId="{680F233C-23A5-4D29-B02D-B04BFFC770DE}" dt="2025-03-20T13:15:47.235" v="1699" actId="47"/>
        <pc:sldMkLst>
          <pc:docMk/>
          <pc:sldMk cId="3396828012" sldId="1215"/>
        </pc:sldMkLst>
        <pc:spChg chg="mod">
          <ac:chgData name="Becker, Anthony (MMB)" userId="8e160add-4617-4af8-916b-1b7773bc3ecd" providerId="ADAL" clId="{680F233C-23A5-4D29-B02D-B04BFFC770DE}" dt="2025-03-18T20:24:50.790" v="1279" actId="122"/>
          <ac:spMkLst>
            <pc:docMk/>
            <pc:sldMk cId="3396828012" sldId="1215"/>
            <ac:spMk id="5" creationId="{A0502248-F093-1D5E-AFA6-B9B3591B1CBC}"/>
          </ac:spMkLst>
        </pc:spChg>
      </pc:sldChg>
      <pc:sldChg chg="modSp del mod">
        <pc:chgData name="Becker, Anthony (MMB)" userId="8e160add-4617-4af8-916b-1b7773bc3ecd" providerId="ADAL" clId="{680F233C-23A5-4D29-B02D-B04BFFC770DE}" dt="2025-03-20T13:15:47.235" v="1699" actId="47"/>
        <pc:sldMkLst>
          <pc:docMk/>
          <pc:sldMk cId="1293856436" sldId="1216"/>
        </pc:sldMkLst>
        <pc:spChg chg="mod">
          <ac:chgData name="Becker, Anthony (MMB)" userId="8e160add-4617-4af8-916b-1b7773bc3ecd" providerId="ADAL" clId="{680F233C-23A5-4D29-B02D-B04BFFC770DE}" dt="2025-03-18T20:24:47.977" v="1278" actId="122"/>
          <ac:spMkLst>
            <pc:docMk/>
            <pc:sldMk cId="1293856436" sldId="1216"/>
            <ac:spMk id="5" creationId="{A0502248-F093-1D5E-AFA6-B9B3591B1CBC}"/>
          </ac:spMkLst>
        </pc:spChg>
      </pc:sldChg>
      <pc:sldChg chg="modSp mod">
        <pc:chgData name="Becker, Anthony (MMB)" userId="8e160add-4617-4af8-916b-1b7773bc3ecd" providerId="ADAL" clId="{680F233C-23A5-4D29-B02D-B04BFFC770DE}" dt="2025-03-20T13:16:50.495" v="1738" actId="20577"/>
        <pc:sldMkLst>
          <pc:docMk/>
          <pc:sldMk cId="2983098219" sldId="1217"/>
        </pc:sldMkLst>
        <pc:spChg chg="mod">
          <ac:chgData name="Becker, Anthony (MMB)" userId="8e160add-4617-4af8-916b-1b7773bc3ecd" providerId="ADAL" clId="{680F233C-23A5-4D29-B02D-B04BFFC770DE}" dt="2025-03-20T13:16:50.495" v="1738" actId="20577"/>
          <ac:spMkLst>
            <pc:docMk/>
            <pc:sldMk cId="2983098219" sldId="1217"/>
            <ac:spMk id="5" creationId="{A0502248-F093-1D5E-AFA6-B9B3591B1CBC}"/>
          </ac:spMkLst>
        </pc:spChg>
        <pc:graphicFrameChg chg="mod">
          <ac:chgData name="Becker, Anthony (MMB)" userId="8e160add-4617-4af8-916b-1b7773bc3ecd" providerId="ADAL" clId="{680F233C-23A5-4D29-B02D-B04BFFC770DE}" dt="2025-03-20T11:22:17.753" v="1683" actId="404"/>
          <ac:graphicFrameMkLst>
            <pc:docMk/>
            <pc:sldMk cId="2983098219" sldId="1217"/>
            <ac:graphicFrameMk id="10" creationId="{7A325DDF-DC74-4F4E-8B41-F1FD89474085}"/>
          </ac:graphicFrameMkLst>
        </pc:graphicFrameChg>
      </pc:sldChg>
      <pc:sldChg chg="new del">
        <pc:chgData name="Becker, Anthony (MMB)" userId="8e160add-4617-4af8-916b-1b7773bc3ecd" providerId="ADAL" clId="{680F233C-23A5-4D29-B02D-B04BFFC770DE}" dt="2025-03-20T13:09:35.605" v="1698" actId="680"/>
        <pc:sldMkLst>
          <pc:docMk/>
          <pc:sldMk cId="4029962333" sldId="1218"/>
        </pc:sldMkLst>
      </pc:sldChg>
    </pc:docChg>
  </pc:docChgLst>
  <pc:docChgLst>
    <pc:chgData name="Imes, Amanda (MMB)" userId="50aac635-22f4-46c8-8abf-6d26a8f447bb" providerId="ADAL" clId="{D33B71B5-207D-4F1F-8118-00DF5F503CEE}"/>
    <pc:docChg chg="undo custSel addSld delSld modSld">
      <pc:chgData name="Imes, Amanda (MMB)" userId="50aac635-22f4-46c8-8abf-6d26a8f447bb" providerId="ADAL" clId="{D33B71B5-207D-4F1F-8118-00DF5F503CEE}" dt="2025-03-17T18:15:40.594" v="188" actId="14100"/>
      <pc:docMkLst>
        <pc:docMk/>
      </pc:docMkLst>
      <pc:sldChg chg="addSp delSp modSp mod">
        <pc:chgData name="Imes, Amanda (MMB)" userId="50aac635-22f4-46c8-8abf-6d26a8f447bb" providerId="ADAL" clId="{D33B71B5-207D-4F1F-8118-00DF5F503CEE}" dt="2025-03-17T18:15:05.161" v="174" actId="27918"/>
        <pc:sldMkLst>
          <pc:docMk/>
          <pc:sldMk cId="4255423905" sldId="1076"/>
        </pc:sldMkLst>
        <pc:graphicFrameChg chg="add mod">
          <ac:chgData name="Imes, Amanda (MMB)" userId="50aac635-22f4-46c8-8abf-6d26a8f447bb" providerId="ADAL" clId="{D33B71B5-207D-4F1F-8118-00DF5F503CEE}" dt="2025-03-17T15:38:57.384" v="58" actId="1076"/>
          <ac:graphicFrameMkLst>
            <pc:docMk/>
            <pc:sldMk cId="4255423905" sldId="1076"/>
            <ac:graphicFrameMk id="4" creationId="{95A41B01-204F-4AE5-AB68-3C7E32602C13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5:38:53.285" v="55" actId="478"/>
          <ac:graphicFrameMkLst>
            <pc:docMk/>
            <pc:sldMk cId="4255423905" sldId="1076"/>
            <ac:graphicFrameMk id="14" creationId="{95A41B01-204F-4AE5-AB68-3C7E32602C13}"/>
          </ac:graphicFrameMkLst>
        </pc:graphicFrameChg>
      </pc:sldChg>
      <pc:sldChg chg="addSp delSp modSp mod">
        <pc:chgData name="Imes, Amanda (MMB)" userId="50aac635-22f4-46c8-8abf-6d26a8f447bb" providerId="ADAL" clId="{D33B71B5-207D-4F1F-8118-00DF5F503CEE}" dt="2025-03-17T18:15:05.176" v="175" actId="27918"/>
        <pc:sldMkLst>
          <pc:docMk/>
          <pc:sldMk cId="2735722471" sldId="1077"/>
        </pc:sldMkLst>
        <pc:graphicFrameChg chg="add mod">
          <ac:chgData name="Imes, Amanda (MMB)" userId="50aac635-22f4-46c8-8abf-6d26a8f447bb" providerId="ADAL" clId="{D33B71B5-207D-4F1F-8118-00DF5F503CEE}" dt="2025-03-17T15:39:38.640" v="65"/>
          <ac:graphicFrameMkLst>
            <pc:docMk/>
            <pc:sldMk cId="2735722471" sldId="1077"/>
            <ac:graphicFrameMk id="4" creationId="{E68827BF-3DD9-45A4-9D38-3C50A3B65C55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5:39:24.230" v="60" actId="478"/>
          <ac:graphicFrameMkLst>
            <pc:docMk/>
            <pc:sldMk cId="2735722471" sldId="1077"/>
            <ac:graphicFrameMk id="11" creationId="{E68827BF-3DD9-45A4-9D38-3C50A3B65C55}"/>
          </ac:graphicFrameMkLst>
        </pc:graphicFrameChg>
      </pc:sldChg>
      <pc:sldChg chg="addSp delSp modSp mod">
        <pc:chgData name="Imes, Amanda (MMB)" userId="50aac635-22f4-46c8-8abf-6d26a8f447bb" providerId="ADAL" clId="{D33B71B5-207D-4F1F-8118-00DF5F503CEE}" dt="2025-03-17T18:15:05.192" v="176" actId="27918"/>
        <pc:sldMkLst>
          <pc:docMk/>
          <pc:sldMk cId="3623258456" sldId="1078"/>
        </pc:sldMkLst>
        <pc:graphicFrameChg chg="add mod">
          <ac:chgData name="Imes, Amanda (MMB)" userId="50aac635-22f4-46c8-8abf-6d26a8f447bb" providerId="ADAL" clId="{D33B71B5-207D-4F1F-8118-00DF5F503CEE}" dt="2025-03-17T15:41:30.756" v="69" actId="1076"/>
          <ac:graphicFrameMkLst>
            <pc:docMk/>
            <pc:sldMk cId="3623258456" sldId="1078"/>
            <ac:graphicFrameMk id="3" creationId="{2A36EA73-44A9-4FF1-9072-81E2FA5B99A9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5:41:23.098" v="66" actId="478"/>
          <ac:graphicFrameMkLst>
            <pc:docMk/>
            <pc:sldMk cId="3623258456" sldId="1078"/>
            <ac:graphicFrameMk id="5" creationId="{2A36EA73-44A9-4FF1-9072-81E2FA5B99A9}"/>
          </ac:graphicFrameMkLst>
        </pc:graphicFrameChg>
      </pc:sldChg>
      <pc:sldChg chg="addSp delSp modSp mod">
        <pc:chgData name="Imes, Amanda (MMB)" userId="50aac635-22f4-46c8-8abf-6d26a8f447bb" providerId="ADAL" clId="{D33B71B5-207D-4F1F-8118-00DF5F503CEE}" dt="2025-03-17T18:15:05.192" v="177" actId="27918"/>
        <pc:sldMkLst>
          <pc:docMk/>
          <pc:sldMk cId="1444860513" sldId="1082"/>
        </pc:sldMkLst>
        <pc:graphicFrameChg chg="add mod">
          <ac:chgData name="Imes, Amanda (MMB)" userId="50aac635-22f4-46c8-8abf-6d26a8f447bb" providerId="ADAL" clId="{D33B71B5-207D-4F1F-8118-00DF5F503CEE}" dt="2025-03-17T15:42:59.468" v="75" actId="1076"/>
          <ac:graphicFrameMkLst>
            <pc:docMk/>
            <pc:sldMk cId="1444860513" sldId="1082"/>
            <ac:graphicFrameMk id="3" creationId="{B12987A0-BE59-4DD3-92B3-2E5918ADE22F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5:42:52.274" v="72" actId="478"/>
          <ac:graphicFrameMkLst>
            <pc:docMk/>
            <pc:sldMk cId="1444860513" sldId="1082"/>
            <ac:graphicFrameMk id="7" creationId="{6D3869A4-1F99-44AC-B544-9543CBB02339}"/>
          </ac:graphicFrameMkLst>
        </pc:graphicFrameChg>
      </pc:sldChg>
      <pc:sldChg chg="del">
        <pc:chgData name="Imes, Amanda (MMB)" userId="50aac635-22f4-46c8-8abf-6d26a8f447bb" providerId="ADAL" clId="{D33B71B5-207D-4F1F-8118-00DF5F503CEE}" dt="2025-03-17T15:38:28.252" v="54" actId="47"/>
        <pc:sldMkLst>
          <pc:docMk/>
          <pc:sldMk cId="3567102402" sldId="1205"/>
        </pc:sldMkLst>
      </pc:sldChg>
      <pc:sldChg chg="addSp delSp modSp mod">
        <pc:chgData name="Imes, Amanda (MMB)" userId="50aac635-22f4-46c8-8abf-6d26a8f447bb" providerId="ADAL" clId="{D33B71B5-207D-4F1F-8118-00DF5F503CEE}" dt="2025-03-17T13:51:46.513" v="30" actId="1076"/>
        <pc:sldMkLst>
          <pc:docMk/>
          <pc:sldMk cId="977396531" sldId="1208"/>
        </pc:sldMkLst>
        <pc:spChg chg="del">
          <ac:chgData name="Imes, Amanda (MMB)" userId="50aac635-22f4-46c8-8abf-6d26a8f447bb" providerId="ADAL" clId="{D33B71B5-207D-4F1F-8118-00DF5F503CEE}" dt="2025-03-17T13:51:20.368" v="27" actId="478"/>
          <ac:spMkLst>
            <pc:docMk/>
            <pc:sldMk cId="977396531" sldId="1208"/>
            <ac:spMk id="3" creationId="{32837104-F90D-0E69-CBE4-F7A9FBA45118}"/>
          </ac:spMkLst>
        </pc:spChg>
        <pc:graphicFrameChg chg="add mod">
          <ac:chgData name="Imes, Amanda (MMB)" userId="50aac635-22f4-46c8-8abf-6d26a8f447bb" providerId="ADAL" clId="{D33B71B5-207D-4F1F-8118-00DF5F503CEE}" dt="2025-03-17T13:51:46.513" v="30" actId="1076"/>
          <ac:graphicFrameMkLst>
            <pc:docMk/>
            <pc:sldMk cId="977396531" sldId="1208"/>
            <ac:graphicFrameMk id="5" creationId="{9959B2E0-FA55-4032-B364-76727EAB59BA}"/>
          </ac:graphicFrameMkLst>
        </pc:graphicFrameChg>
      </pc:sldChg>
      <pc:sldChg chg="addSp delSp modSp mod">
        <pc:chgData name="Imes, Amanda (MMB)" userId="50aac635-22f4-46c8-8abf-6d26a8f447bb" providerId="ADAL" clId="{D33B71B5-207D-4F1F-8118-00DF5F503CEE}" dt="2025-03-17T13:56:33.011" v="53"/>
        <pc:sldMkLst>
          <pc:docMk/>
          <pc:sldMk cId="203101356" sldId="1209"/>
        </pc:sldMkLst>
        <pc:spChg chg="del">
          <ac:chgData name="Imes, Amanda (MMB)" userId="50aac635-22f4-46c8-8abf-6d26a8f447bb" providerId="ADAL" clId="{D33B71B5-207D-4F1F-8118-00DF5F503CEE}" dt="2025-03-17T13:55:19.306" v="31" actId="478"/>
          <ac:spMkLst>
            <pc:docMk/>
            <pc:sldMk cId="203101356" sldId="1209"/>
            <ac:spMk id="3" creationId="{32837104-F90D-0E69-CBE4-F7A9FBA45118}"/>
          </ac:spMkLst>
        </pc:spChg>
        <pc:graphicFrameChg chg="add mod">
          <ac:chgData name="Imes, Amanda (MMB)" userId="50aac635-22f4-46c8-8abf-6d26a8f447bb" providerId="ADAL" clId="{D33B71B5-207D-4F1F-8118-00DF5F503CEE}" dt="2025-03-17T13:56:33.011" v="53"/>
          <ac:graphicFrameMkLst>
            <pc:docMk/>
            <pc:sldMk cId="203101356" sldId="1209"/>
            <ac:graphicFrameMk id="5" creationId="{8FFA96CB-7E61-4F9E-AAE5-A9DB1A9D10BA}"/>
          </ac:graphicFrameMkLst>
        </pc:graphicFrameChg>
      </pc:sldChg>
      <pc:sldChg chg="addSp delSp modSp mod">
        <pc:chgData name="Imes, Amanda (MMB)" userId="50aac635-22f4-46c8-8abf-6d26a8f447bb" providerId="ADAL" clId="{D33B71B5-207D-4F1F-8118-00DF5F503CEE}" dt="2025-03-17T13:39:05.388" v="26" actId="14100"/>
        <pc:sldMkLst>
          <pc:docMk/>
          <pc:sldMk cId="3040472114" sldId="1210"/>
        </pc:sldMkLst>
        <pc:spChg chg="del">
          <ac:chgData name="Imes, Amanda (MMB)" userId="50aac635-22f4-46c8-8abf-6d26a8f447bb" providerId="ADAL" clId="{D33B71B5-207D-4F1F-8118-00DF5F503CEE}" dt="2025-03-17T13:37:27.074" v="0" actId="478"/>
          <ac:spMkLst>
            <pc:docMk/>
            <pc:sldMk cId="3040472114" sldId="1210"/>
            <ac:spMk id="3" creationId="{32837104-F90D-0E69-CBE4-F7A9FBA45118}"/>
          </ac:spMkLst>
        </pc:spChg>
        <pc:graphicFrameChg chg="add del mod">
          <ac:chgData name="Imes, Amanda (MMB)" userId="50aac635-22f4-46c8-8abf-6d26a8f447bb" providerId="ADAL" clId="{D33B71B5-207D-4F1F-8118-00DF5F503CEE}" dt="2025-03-17T13:37:44.868" v="6" actId="478"/>
          <ac:graphicFrameMkLst>
            <pc:docMk/>
            <pc:sldMk cId="3040472114" sldId="1210"/>
            <ac:graphicFrameMk id="5" creationId="{7416C73E-FC2B-0B43-CB14-2FA17CE946AD}"/>
          </ac:graphicFrameMkLst>
        </pc:graphicFrameChg>
        <pc:graphicFrameChg chg="add mod">
          <ac:chgData name="Imes, Amanda (MMB)" userId="50aac635-22f4-46c8-8abf-6d26a8f447bb" providerId="ADAL" clId="{D33B71B5-207D-4F1F-8118-00DF5F503CEE}" dt="2025-03-17T13:39:05.388" v="26" actId="14100"/>
          <ac:graphicFrameMkLst>
            <pc:docMk/>
            <pc:sldMk cId="3040472114" sldId="1210"/>
            <ac:graphicFrameMk id="6" creationId="{7416C73E-FC2B-0B43-CB14-2FA17CE946AD}"/>
          </ac:graphicFrameMkLst>
        </pc:graphicFrameChg>
      </pc:sldChg>
      <pc:sldChg chg="addSp delSp modSp new del mod">
        <pc:chgData name="Imes, Amanda (MMB)" userId="50aac635-22f4-46c8-8abf-6d26a8f447bb" providerId="ADAL" clId="{D33B71B5-207D-4F1F-8118-00DF5F503CEE}" dt="2025-03-17T17:42:13.306" v="172" actId="2696"/>
        <pc:sldMkLst>
          <pc:docMk/>
          <pc:sldMk cId="1092594341" sldId="1215"/>
        </pc:sldMkLst>
        <pc:spChg chg="del">
          <ac:chgData name="Imes, Amanda (MMB)" userId="50aac635-22f4-46c8-8abf-6d26a8f447bb" providerId="ADAL" clId="{D33B71B5-207D-4F1F-8118-00DF5F503CEE}" dt="2025-03-17T17:06:16.023" v="83"/>
          <ac:spMkLst>
            <pc:docMk/>
            <pc:sldMk cId="1092594341" sldId="1215"/>
            <ac:spMk id="2" creationId="{E0A01D3D-47FA-5DEC-B0BC-E19B3AF05118}"/>
          </ac:spMkLst>
        </pc:spChg>
        <pc:spChg chg="del">
          <ac:chgData name="Imes, Amanda (MMB)" userId="50aac635-22f4-46c8-8abf-6d26a8f447bb" providerId="ADAL" clId="{D33B71B5-207D-4F1F-8118-00DF5F503CEE}" dt="2025-03-17T17:22:51.148" v="110"/>
          <ac:spMkLst>
            <pc:docMk/>
            <pc:sldMk cId="1092594341" sldId="1215"/>
            <ac:spMk id="3" creationId="{8105AC89-904C-59BE-1598-BC79F18DCDD7}"/>
          </ac:spMkLst>
        </pc:spChg>
        <pc:spChg chg="mod">
          <ac:chgData name="Imes, Amanda (MMB)" userId="50aac635-22f4-46c8-8abf-6d26a8f447bb" providerId="ADAL" clId="{D33B71B5-207D-4F1F-8118-00DF5F503CEE}" dt="2025-03-17T17:06:26.634" v="108" actId="20577"/>
          <ac:spMkLst>
            <pc:docMk/>
            <pc:sldMk cId="1092594341" sldId="1215"/>
            <ac:spMk id="5" creationId="{A0502248-F093-1D5E-AFA6-B9B3591B1CBC}"/>
          </ac:spMkLst>
        </pc:spChg>
        <pc:spChg chg="add del mod">
          <ac:chgData name="Imes, Amanda (MMB)" userId="50aac635-22f4-46c8-8abf-6d26a8f447bb" providerId="ADAL" clId="{D33B71B5-207D-4F1F-8118-00DF5F503CEE}" dt="2025-03-17T17:32:30.473" v="125"/>
          <ac:spMkLst>
            <pc:docMk/>
            <pc:sldMk cId="1092594341" sldId="1215"/>
            <ac:spMk id="9" creationId="{BABD07CB-EC48-A9E1-4E1A-6D2089F818D3}"/>
          </ac:spMkLst>
        </pc:spChg>
        <pc:spChg chg="add del mod">
          <ac:chgData name="Imes, Amanda (MMB)" userId="50aac635-22f4-46c8-8abf-6d26a8f447bb" providerId="ADAL" clId="{D33B71B5-207D-4F1F-8118-00DF5F503CEE}" dt="2025-03-17T17:33:08.081" v="131"/>
          <ac:spMkLst>
            <pc:docMk/>
            <pc:sldMk cId="1092594341" sldId="1215"/>
            <ac:spMk id="13" creationId="{361355FD-7A6B-CE59-8035-3224874449BD}"/>
          </ac:spMkLst>
        </pc:spChg>
        <pc:spChg chg="add del mod">
          <ac:chgData name="Imes, Amanda (MMB)" userId="50aac635-22f4-46c8-8abf-6d26a8f447bb" providerId="ADAL" clId="{D33B71B5-207D-4F1F-8118-00DF5F503CEE}" dt="2025-03-17T17:35:33.305" v="142"/>
          <ac:spMkLst>
            <pc:docMk/>
            <pc:sldMk cId="1092594341" sldId="1215"/>
            <ac:spMk id="17" creationId="{FF1FE603-AE47-3918-390D-28565EAE5189}"/>
          </ac:spMkLst>
        </pc:spChg>
        <pc:graphicFrameChg chg="add mod">
          <ac:chgData name="Imes, Amanda (MMB)" userId="50aac635-22f4-46c8-8abf-6d26a8f447bb" providerId="ADAL" clId="{D33B71B5-207D-4F1F-8118-00DF5F503CEE}" dt="2025-03-17T17:33:21.081" v="134"/>
          <ac:graphicFrameMkLst>
            <pc:docMk/>
            <pc:sldMk cId="1092594341" sldId="1215"/>
            <ac:graphicFrameMk id="6" creationId="{599B210C-D17F-4871-9C8A-F871D14F867E}"/>
          </ac:graphicFrameMkLst>
        </pc:graphicFrameChg>
        <pc:graphicFrameChg chg="add del mod">
          <ac:chgData name="Imes, Amanda (MMB)" userId="50aac635-22f4-46c8-8abf-6d26a8f447bb" providerId="ADAL" clId="{D33B71B5-207D-4F1F-8118-00DF5F503CEE}" dt="2025-03-17T17:32:14.681" v="116" actId="478"/>
          <ac:graphicFrameMkLst>
            <pc:docMk/>
            <pc:sldMk cId="1092594341" sldId="1215"/>
            <ac:graphicFrameMk id="7" creationId="{2758005B-537F-4341-A788-434DD1292DF3}"/>
          </ac:graphicFrameMkLst>
        </pc:graphicFrameChg>
        <pc:graphicFrameChg chg="add del mod">
          <ac:chgData name="Imes, Amanda (MMB)" userId="50aac635-22f4-46c8-8abf-6d26a8f447bb" providerId="ADAL" clId="{D33B71B5-207D-4F1F-8118-00DF5F503CEE}" dt="2025-03-17T17:32:27.180" v="123" actId="478"/>
          <ac:graphicFrameMkLst>
            <pc:docMk/>
            <pc:sldMk cId="1092594341" sldId="1215"/>
            <ac:graphicFrameMk id="10" creationId="{0A6C14AF-5994-410D-9834-B8387221CF25}"/>
          </ac:graphicFrameMkLst>
        </pc:graphicFrameChg>
        <pc:graphicFrameChg chg="add del mod">
          <ac:chgData name="Imes, Amanda (MMB)" userId="50aac635-22f4-46c8-8abf-6d26a8f447bb" providerId="ADAL" clId="{D33B71B5-207D-4F1F-8118-00DF5F503CEE}" dt="2025-03-17T17:32:48.141" v="129" actId="478"/>
          <ac:graphicFrameMkLst>
            <pc:docMk/>
            <pc:sldMk cId="1092594341" sldId="1215"/>
            <ac:graphicFrameMk id="11" creationId="{0A6C14AF-5994-410D-9834-B8387221CF25}"/>
          </ac:graphicFrameMkLst>
        </pc:graphicFrameChg>
        <pc:graphicFrameChg chg="add del mod">
          <ac:chgData name="Imes, Amanda (MMB)" userId="50aac635-22f4-46c8-8abf-6d26a8f447bb" providerId="ADAL" clId="{D33B71B5-207D-4F1F-8118-00DF5F503CEE}" dt="2025-03-17T17:35:29.434" v="139" actId="478"/>
          <ac:graphicFrameMkLst>
            <pc:docMk/>
            <pc:sldMk cId="1092594341" sldId="1215"/>
            <ac:graphicFrameMk id="14" creationId="{0A6C14AF-5994-410D-9834-B8387221CF25}"/>
          </ac:graphicFrameMkLst>
        </pc:graphicFrameChg>
        <pc:graphicFrameChg chg="add del mod">
          <ac:chgData name="Imes, Amanda (MMB)" userId="50aac635-22f4-46c8-8abf-6d26a8f447bb" providerId="ADAL" clId="{D33B71B5-207D-4F1F-8118-00DF5F503CEE}" dt="2025-03-17T17:35:30.714" v="140" actId="478"/>
          <ac:graphicFrameMkLst>
            <pc:docMk/>
            <pc:sldMk cId="1092594341" sldId="1215"/>
            <ac:graphicFrameMk id="15" creationId="{0A6C14AF-5994-410D-9834-B8387221CF25}"/>
          </ac:graphicFrameMkLst>
        </pc:graphicFrameChg>
        <pc:graphicFrameChg chg="add mod">
          <ac:chgData name="Imes, Amanda (MMB)" userId="50aac635-22f4-46c8-8abf-6d26a8f447bb" providerId="ADAL" clId="{D33B71B5-207D-4F1F-8118-00DF5F503CEE}" dt="2025-03-17T17:35:43.848" v="145"/>
          <ac:graphicFrameMkLst>
            <pc:docMk/>
            <pc:sldMk cId="1092594341" sldId="1215"/>
            <ac:graphicFrameMk id="18" creationId="{0A6C14AF-5994-410D-9834-B8387221CF25}"/>
          </ac:graphicFrameMkLst>
        </pc:graphicFrameChg>
      </pc:sldChg>
      <pc:sldChg chg="add">
        <pc:chgData name="Imes, Amanda (MMB)" userId="50aac635-22f4-46c8-8abf-6d26a8f447bb" providerId="ADAL" clId="{D33B71B5-207D-4F1F-8118-00DF5F503CEE}" dt="2025-03-17T17:42:17.779" v="173"/>
        <pc:sldMkLst>
          <pc:docMk/>
          <pc:sldMk cId="3396828012" sldId="1215"/>
        </pc:sldMkLst>
      </pc:sldChg>
      <pc:sldChg chg="addSp delSp modSp add del mod">
        <pc:chgData name="Imes, Amanda (MMB)" userId="50aac635-22f4-46c8-8abf-6d26a8f447bb" providerId="ADAL" clId="{D33B71B5-207D-4F1F-8118-00DF5F503CEE}" dt="2025-03-17T17:42:13.306" v="172" actId="2696"/>
        <pc:sldMkLst>
          <pc:docMk/>
          <pc:sldMk cId="1287837923" sldId="1216"/>
        </pc:sldMkLst>
        <pc:spChg chg="add del mod">
          <ac:chgData name="Imes, Amanda (MMB)" userId="50aac635-22f4-46c8-8abf-6d26a8f447bb" providerId="ADAL" clId="{D33B71B5-207D-4F1F-8118-00DF5F503CEE}" dt="2025-03-17T17:38:11.308" v="156"/>
          <ac:spMkLst>
            <pc:docMk/>
            <pc:sldMk cId="1287837923" sldId="1216"/>
            <ac:spMk id="7" creationId="{A7FAEB18-00AE-692D-2D32-A9F68419093B}"/>
          </ac:spMkLst>
        </pc:spChg>
        <pc:spChg chg="add del mod">
          <ac:chgData name="Imes, Amanda (MMB)" userId="50aac635-22f4-46c8-8abf-6d26a8f447bb" providerId="ADAL" clId="{D33B71B5-207D-4F1F-8118-00DF5F503CEE}" dt="2025-03-17T17:39:06.972" v="161"/>
          <ac:spMkLst>
            <pc:docMk/>
            <pc:sldMk cId="1287837923" sldId="1216"/>
            <ac:spMk id="10" creationId="{D1089DEF-DE88-0224-FFEC-53C83640C11F}"/>
          </ac:spMkLst>
        </pc:spChg>
        <pc:spChg chg="add del mod">
          <ac:chgData name="Imes, Amanda (MMB)" userId="50aac635-22f4-46c8-8abf-6d26a8f447bb" providerId="ADAL" clId="{D33B71B5-207D-4F1F-8118-00DF5F503CEE}" dt="2025-03-17T17:42:02.331" v="170"/>
          <ac:spMkLst>
            <pc:docMk/>
            <pc:sldMk cId="1287837923" sldId="1216"/>
            <ac:spMk id="14" creationId="{3079AB7A-CADF-8B54-2D50-A9EE835F635B}"/>
          </ac:spMkLst>
        </pc:spChg>
        <pc:graphicFrameChg chg="add del mod">
          <ac:chgData name="Imes, Amanda (MMB)" userId="50aac635-22f4-46c8-8abf-6d26a8f447bb" providerId="ADAL" clId="{D33B71B5-207D-4F1F-8118-00DF5F503CEE}" dt="2025-03-17T17:38:06.830" v="153" actId="478"/>
          <ac:graphicFrameMkLst>
            <pc:docMk/>
            <pc:sldMk cId="1287837923" sldId="1216"/>
            <ac:graphicFrameMk id="2" creationId="{2758005B-537F-4341-A788-434DD1292DF3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7:38:08.101" v="154" actId="478"/>
          <ac:graphicFrameMkLst>
            <pc:docMk/>
            <pc:sldMk cId="1287837923" sldId="1216"/>
            <ac:graphicFrameMk id="6" creationId="{599B210C-D17F-4871-9C8A-F871D14F867E}"/>
          </ac:graphicFrameMkLst>
        </pc:graphicFrameChg>
        <pc:graphicFrameChg chg="add del mod">
          <ac:chgData name="Imes, Amanda (MMB)" userId="50aac635-22f4-46c8-8abf-6d26a8f447bb" providerId="ADAL" clId="{D33B71B5-207D-4F1F-8118-00DF5F503CEE}" dt="2025-03-17T17:39:02.911" v="159" actId="478"/>
          <ac:graphicFrameMkLst>
            <pc:docMk/>
            <pc:sldMk cId="1287837923" sldId="1216"/>
            <ac:graphicFrameMk id="8" creationId="{2758005B-537F-4341-A788-434DD1292DF3}"/>
          </ac:graphicFrameMkLst>
        </pc:graphicFrameChg>
        <pc:graphicFrameChg chg="add mod">
          <ac:chgData name="Imes, Amanda (MMB)" userId="50aac635-22f4-46c8-8abf-6d26a8f447bb" providerId="ADAL" clId="{D33B71B5-207D-4F1F-8118-00DF5F503CEE}" dt="2025-03-17T17:39:14.295" v="164"/>
          <ac:graphicFrameMkLst>
            <pc:docMk/>
            <pc:sldMk cId="1287837923" sldId="1216"/>
            <ac:graphicFrameMk id="11" creationId="{2758005B-537F-4341-A788-434DD1292DF3}"/>
          </ac:graphicFrameMkLst>
        </pc:graphicFrameChg>
        <pc:graphicFrameChg chg="add del mod">
          <ac:chgData name="Imes, Amanda (MMB)" userId="50aac635-22f4-46c8-8abf-6d26a8f447bb" providerId="ADAL" clId="{D33B71B5-207D-4F1F-8118-00DF5F503CEE}" dt="2025-03-17T17:42:00.077" v="168" actId="478"/>
          <ac:graphicFrameMkLst>
            <pc:docMk/>
            <pc:sldMk cId="1287837923" sldId="1216"/>
            <ac:graphicFrameMk id="12" creationId="{CDCD1BB5-A62A-4B70-B3C0-1B048C0EA0A7}"/>
          </ac:graphicFrameMkLst>
        </pc:graphicFrameChg>
        <pc:graphicFrameChg chg="add mod">
          <ac:chgData name="Imes, Amanda (MMB)" userId="50aac635-22f4-46c8-8abf-6d26a8f447bb" providerId="ADAL" clId="{D33B71B5-207D-4F1F-8118-00DF5F503CEE}" dt="2025-03-17T17:42:06.811" v="171"/>
          <ac:graphicFrameMkLst>
            <pc:docMk/>
            <pc:sldMk cId="1287837923" sldId="1216"/>
            <ac:graphicFrameMk id="15" creationId="{CDCD1BB5-A62A-4B70-B3C0-1B048C0EA0A7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7:41:58.351" v="167" actId="478"/>
          <ac:graphicFrameMkLst>
            <pc:docMk/>
            <pc:sldMk cId="1287837923" sldId="1216"/>
            <ac:graphicFrameMk id="18" creationId="{0A6C14AF-5994-410D-9834-B8387221CF25}"/>
          </ac:graphicFrameMkLst>
        </pc:graphicFrameChg>
      </pc:sldChg>
      <pc:sldChg chg="add">
        <pc:chgData name="Imes, Amanda (MMB)" userId="50aac635-22f4-46c8-8abf-6d26a8f447bb" providerId="ADAL" clId="{D33B71B5-207D-4F1F-8118-00DF5F503CEE}" dt="2025-03-17T17:42:17.779" v="173"/>
        <pc:sldMkLst>
          <pc:docMk/>
          <pc:sldMk cId="1293856436" sldId="1216"/>
        </pc:sldMkLst>
      </pc:sldChg>
      <pc:sldChg chg="addSp delSp modSp add del mod">
        <pc:chgData name="Imes, Amanda (MMB)" userId="50aac635-22f4-46c8-8abf-6d26a8f447bb" providerId="ADAL" clId="{D33B71B5-207D-4F1F-8118-00DF5F503CEE}" dt="2025-03-17T17:23:49.662" v="115" actId="47"/>
        <pc:sldMkLst>
          <pc:docMk/>
          <pc:sldMk cId="2812572096" sldId="1216"/>
        </pc:sldMkLst>
        <pc:spChg chg="add mod">
          <ac:chgData name="Imes, Amanda (MMB)" userId="50aac635-22f4-46c8-8abf-6d26a8f447bb" providerId="ADAL" clId="{D33B71B5-207D-4F1F-8118-00DF5F503CEE}" dt="2025-03-17T17:23:44.098" v="114" actId="478"/>
          <ac:spMkLst>
            <pc:docMk/>
            <pc:sldMk cId="2812572096" sldId="1216"/>
            <ac:spMk id="3" creationId="{79CDFBB0-95D9-943C-96F1-C673F66E2600}"/>
          </ac:spMkLst>
        </pc:spChg>
        <pc:graphicFrameChg chg="del">
          <ac:chgData name="Imes, Amanda (MMB)" userId="50aac635-22f4-46c8-8abf-6d26a8f447bb" providerId="ADAL" clId="{D33B71B5-207D-4F1F-8118-00DF5F503CEE}" dt="2025-03-17T17:23:44.098" v="114" actId="478"/>
          <ac:graphicFrameMkLst>
            <pc:docMk/>
            <pc:sldMk cId="2812572096" sldId="1216"/>
            <ac:graphicFrameMk id="7" creationId="{2758005B-537F-4341-A788-434DD1292DF3}"/>
          </ac:graphicFrameMkLst>
        </pc:graphicFrameChg>
      </pc:sldChg>
      <pc:sldChg chg="addSp delSp modSp add mod modClrScheme chgLayout">
        <pc:chgData name="Imes, Amanda (MMB)" userId="50aac635-22f4-46c8-8abf-6d26a8f447bb" providerId="ADAL" clId="{D33B71B5-207D-4F1F-8118-00DF5F503CEE}" dt="2025-03-17T18:15:40.594" v="188" actId="14100"/>
        <pc:sldMkLst>
          <pc:docMk/>
          <pc:sldMk cId="2983098219" sldId="1217"/>
        </pc:sldMkLst>
        <pc:spChg chg="add del mod ord">
          <ac:chgData name="Imes, Amanda (MMB)" userId="50aac635-22f4-46c8-8abf-6d26a8f447bb" providerId="ADAL" clId="{D33B71B5-207D-4F1F-8118-00DF5F503CEE}" dt="2025-03-17T18:15:15.120" v="181" actId="700"/>
          <ac:spMkLst>
            <pc:docMk/>
            <pc:sldMk cId="2983098219" sldId="1217"/>
            <ac:spMk id="3" creationId="{C5D3FAF6-7AEC-5AA7-57D8-0A3B04213A2C}"/>
          </ac:spMkLst>
        </pc:spChg>
        <pc:spChg chg="mod ord">
          <ac:chgData name="Imes, Amanda (MMB)" userId="50aac635-22f4-46c8-8abf-6d26a8f447bb" providerId="ADAL" clId="{D33B71B5-207D-4F1F-8118-00DF5F503CEE}" dt="2025-03-17T18:15:26.186" v="182" actId="700"/>
          <ac:spMkLst>
            <pc:docMk/>
            <pc:sldMk cId="2983098219" sldId="1217"/>
            <ac:spMk id="4" creationId="{1B021EAA-1EED-3852-08CF-A8C146ABD503}"/>
          </ac:spMkLst>
        </pc:spChg>
        <pc:spChg chg="mod ord">
          <ac:chgData name="Imes, Amanda (MMB)" userId="50aac635-22f4-46c8-8abf-6d26a8f447bb" providerId="ADAL" clId="{D33B71B5-207D-4F1F-8118-00DF5F503CEE}" dt="2025-03-17T18:15:26.186" v="182" actId="700"/>
          <ac:spMkLst>
            <pc:docMk/>
            <pc:sldMk cId="2983098219" sldId="1217"/>
            <ac:spMk id="5" creationId="{A0502248-F093-1D5E-AFA6-B9B3591B1CBC}"/>
          </ac:spMkLst>
        </pc:spChg>
        <pc:spChg chg="add del mod">
          <ac:chgData name="Imes, Amanda (MMB)" userId="50aac635-22f4-46c8-8abf-6d26a8f447bb" providerId="ADAL" clId="{D33B71B5-207D-4F1F-8118-00DF5F503CEE}" dt="2025-03-17T18:15:15.120" v="181" actId="700"/>
          <ac:spMkLst>
            <pc:docMk/>
            <pc:sldMk cId="2983098219" sldId="1217"/>
            <ac:spMk id="7" creationId="{D4AE82FA-4D3D-7D11-D5D9-E4573F3E1DC7}"/>
          </ac:spMkLst>
        </pc:spChg>
        <pc:spChg chg="add del mod ord">
          <ac:chgData name="Imes, Amanda (MMB)" userId="50aac635-22f4-46c8-8abf-6d26a8f447bb" providerId="ADAL" clId="{D33B71B5-207D-4F1F-8118-00DF5F503CEE}" dt="2025-03-17T18:15:26.186" v="182" actId="700"/>
          <ac:spMkLst>
            <pc:docMk/>
            <pc:sldMk cId="2983098219" sldId="1217"/>
            <ac:spMk id="8" creationId="{7B19898C-F7D9-CE8F-EC0B-59CD25465CB6}"/>
          </ac:spMkLst>
        </pc:spChg>
        <pc:spChg chg="add del mod ord">
          <ac:chgData name="Imes, Amanda (MMB)" userId="50aac635-22f4-46c8-8abf-6d26a8f447bb" providerId="ADAL" clId="{D33B71B5-207D-4F1F-8118-00DF5F503CEE}" dt="2025-03-17T18:15:29.589" v="185"/>
          <ac:spMkLst>
            <pc:docMk/>
            <pc:sldMk cId="2983098219" sldId="1217"/>
            <ac:spMk id="9" creationId="{F4AE58A8-2D79-B760-880E-D96CA63DDC7C}"/>
          </ac:spMkLst>
        </pc:spChg>
        <pc:graphicFrameChg chg="add mod">
          <ac:chgData name="Imes, Amanda (MMB)" userId="50aac635-22f4-46c8-8abf-6d26a8f447bb" providerId="ADAL" clId="{D33B71B5-207D-4F1F-8118-00DF5F503CEE}" dt="2025-03-17T18:15:40.594" v="188" actId="14100"/>
          <ac:graphicFrameMkLst>
            <pc:docMk/>
            <pc:sldMk cId="2983098219" sldId="1217"/>
            <ac:graphicFrameMk id="10" creationId="{7A325DDF-DC74-4F4E-8B41-F1FD89474085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8:15:07.663" v="179" actId="478"/>
          <ac:graphicFrameMkLst>
            <pc:docMk/>
            <pc:sldMk cId="2983098219" sldId="1217"/>
            <ac:graphicFrameMk id="11" creationId="{2758005B-537F-4341-A788-434DD1292DF3}"/>
          </ac:graphicFrameMkLst>
        </pc:graphicFrameChg>
        <pc:graphicFrameChg chg="del">
          <ac:chgData name="Imes, Amanda (MMB)" userId="50aac635-22f4-46c8-8abf-6d26a8f447bb" providerId="ADAL" clId="{D33B71B5-207D-4F1F-8118-00DF5F503CEE}" dt="2025-03-17T18:15:09.070" v="180" actId="478"/>
          <ac:graphicFrameMkLst>
            <pc:docMk/>
            <pc:sldMk cId="2983098219" sldId="1217"/>
            <ac:graphicFrameMk id="15" creationId="{CDCD1BB5-A62A-4B70-B3C0-1B048C0EA0A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r.finance.state.mn.us\share\Economic%20Analysis\Eas\2.%20Forecast%20Narratives\Spring%20Summer%2025\New%20Charts%20for%20March%20202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n365-my.sharepoint.com/personal/anthony_d_becker_state_mn_us/Documents/Documents/Presentations/Trade%20Data/Table-Trade%20by%20Countr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n365-my.sharepoint.com/personal/anthony_d_becker_state_mn_us/Documents/Documents/Presentations/Trade%20Data/Table-Trade%20by%20Count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r.finance.state.mn.us\share\Economic%20Analysis\Eas\2.%20Forecast%20Narratives\Spring%20Summer%2025\New%20Charts%20for%20March%20202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finance.state.mn.us\share\Economic%20Analysis\Eas\2.%20Forecast%20Narratives\Spring%20Summer%2025\New%20Charts%20for%20March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iler.finance.state.mn.us\share\Economic%20Analysis\Eas\2.%20Forecast%20Narratives\Spring%20Summer%2025\New%20Charts%20for%20March%202025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filer.finance.state.mn.us\share\Economic%20Analysis\Eas\2.%20Forecast%20Narratives\Spring%20Summer%2025\New%20Charts%20for%20March%20202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finance.state.mn.us\share\Economic%20Analysis\Eas\2.%20Forecast%20Narratives\Feb%2025\Supporting%20Data%20and%20Articles\Population%20Demograhics\all%20pop%20data_update%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finance.state.mn.us\share\Economic%20Analysis\Eas\2.%20Forecast%20Narratives\Spring%20Summer%2025\New%20Charts%20for%20March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finance.state.mn.us\share\Economic%20Analysis\Eas\2.%20Forecast%20Narratives\Spring%20Summer%2025\New%20Charts%20for%20March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n365-my.sharepoint.com/personal/anthony_d_becker_state_mn_us/Documents/Documents/Presentations/Trade%20Data/Table-Trade%20by%20Count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93228457178599E-2"/>
          <c:y val="0.17348531916602211"/>
          <c:w val="0.90393633368964121"/>
          <c:h val="0.62268484615809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'GDP Chart'!$G$1</c:f>
              <c:strCache>
                <c:ptCount val="1"/>
                <c:pt idx="0">
                  <c:v>March 2025</c:v>
                </c:pt>
              </c:strCache>
            </c:strRef>
          </c:tx>
          <c:spPr>
            <a:solidFill>
              <a:srgbClr val="78BE21"/>
            </a:solidFill>
            <a:ln w="6350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3865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8-52A0-4C7F-99B9-2E512BC497DF}"/>
              </c:ext>
            </c:extLst>
          </c:dPt>
          <c:dLbls>
            <c:dLbl>
              <c:idx val="1"/>
              <c:layout>
                <c:manualLayout>
                  <c:x val="3.5655923705307439E-3"/>
                  <c:y val="7.1569153694757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A0-4C7F-99B9-2E512BC497DF}"/>
                </c:ext>
              </c:extLst>
            </c:dLbl>
            <c:dLbl>
              <c:idx val="2"/>
              <c:layout>
                <c:manualLayout>
                  <c:x val="5.3483885557961157E-3"/>
                  <c:y val="-6.56042996870595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A0-4C7F-99B9-2E512BC497DF}"/>
                </c:ext>
              </c:extLst>
            </c:dLbl>
            <c:dLbl>
              <c:idx val="3"/>
              <c:layout>
                <c:manualLayout>
                  <c:x val="3.56559237053074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A0-4C7F-99B9-2E512BC497DF}"/>
                </c:ext>
              </c:extLst>
            </c:dLbl>
            <c:dLbl>
              <c:idx val="4"/>
              <c:layout>
                <c:manualLayout>
                  <c:x val="-1.307368766359055E-16"/>
                  <c:y val="7.1569153694757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A0-4C7F-99B9-2E512BC497DF}"/>
                </c:ext>
              </c:extLst>
            </c:dLbl>
            <c:dLbl>
              <c:idx val="5"/>
              <c:layout>
                <c:manualLayout>
                  <c:x val="1.7827467870241993E-3"/>
                  <c:y val="6.0956848261340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A0-4C7F-99B9-2E512BC497D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'GDP Chart'!$A$38:$A$47</c:f>
              <c:strCache>
                <c:ptCount val="10"/>
                <c:pt idx="0">
                  <c:v>'20</c:v>
                </c:pt>
                <c:pt idx="1">
                  <c:v>'21</c:v>
                </c:pt>
                <c:pt idx="2">
                  <c:v>'22</c:v>
                </c:pt>
                <c:pt idx="3">
                  <c:v>'23</c:v>
                </c:pt>
                <c:pt idx="4">
                  <c:v>'24E</c:v>
                </c:pt>
                <c:pt idx="5">
                  <c:v>'25F</c:v>
                </c:pt>
                <c:pt idx="6">
                  <c:v>'26F</c:v>
                </c:pt>
                <c:pt idx="7">
                  <c:v>'27F</c:v>
                </c:pt>
                <c:pt idx="8">
                  <c:v>'28F</c:v>
                </c:pt>
                <c:pt idx="9">
                  <c:v>'29F</c:v>
                </c:pt>
              </c:strCache>
            </c:strRef>
          </c:cat>
          <c:val>
            <c:numRef>
              <c:f>'GDP Chart'!$N$38:$N$47</c:f>
              <c:numCache>
                <c:formatCode>General</c:formatCode>
                <c:ptCount val="10"/>
                <c:pt idx="5" formatCode="0.0">
                  <c:v>1.9289498004586125</c:v>
                </c:pt>
                <c:pt idx="6" formatCode="0.0">
                  <c:v>1.893264320361765</c:v>
                </c:pt>
                <c:pt idx="7" formatCode="0.0">
                  <c:v>1.5573759654386121</c:v>
                </c:pt>
                <c:pt idx="8" formatCode="0.0">
                  <c:v>1.7589341918210266</c:v>
                </c:pt>
                <c:pt idx="9" formatCode="0.0">
                  <c:v>1.6500881227099029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A0-4C7F-99B9-2E512BC49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2026056"/>
        <c:axId val="192026448"/>
      </c:barChart>
      <c:barChart>
        <c:barDir val="col"/>
        <c:grouping val="clustered"/>
        <c:varyColors val="0"/>
        <c:ser>
          <c:idx val="1"/>
          <c:order val="1"/>
          <c:tx>
            <c:strRef>
              <c:f>'GDP Chart'!$O$1</c:f>
              <c:strCache>
                <c:ptCount val="1"/>
                <c:pt idx="0">
                  <c:v>History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'GDP Chart'!$A$38:$A$47</c:f>
              <c:strCache>
                <c:ptCount val="10"/>
                <c:pt idx="0">
                  <c:v>'20</c:v>
                </c:pt>
                <c:pt idx="1">
                  <c:v>'21</c:v>
                </c:pt>
                <c:pt idx="2">
                  <c:v>'22</c:v>
                </c:pt>
                <c:pt idx="3">
                  <c:v>'23</c:v>
                </c:pt>
                <c:pt idx="4">
                  <c:v>'24E</c:v>
                </c:pt>
                <c:pt idx="5">
                  <c:v>'25F</c:v>
                </c:pt>
                <c:pt idx="6">
                  <c:v>'26F</c:v>
                </c:pt>
                <c:pt idx="7">
                  <c:v>'27F</c:v>
                </c:pt>
                <c:pt idx="8">
                  <c:v>'28F</c:v>
                </c:pt>
                <c:pt idx="9">
                  <c:v>'29F</c:v>
                </c:pt>
              </c:strCache>
            </c:strRef>
          </c:cat>
          <c:val>
            <c:numRef>
              <c:f>'GDP Chart'!$O$38:$O$47</c:f>
              <c:numCache>
                <c:formatCode>0.0</c:formatCode>
                <c:ptCount val="10"/>
                <c:pt idx="0">
                  <c:v>-2.1630327069049993</c:v>
                </c:pt>
                <c:pt idx="1">
                  <c:v>6.0550554747279328</c:v>
                </c:pt>
                <c:pt idx="2">
                  <c:v>2.5123776167566447</c:v>
                </c:pt>
                <c:pt idx="3">
                  <c:v>2.8875547762081011</c:v>
                </c:pt>
                <c:pt idx="4">
                  <c:v>2.789512187908505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A0-4C7F-99B9-2E512BC49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4439440"/>
        <c:axId val="624438128"/>
      </c:barChart>
      <c:catAx>
        <c:axId val="192026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Calendar Year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2026448"/>
        <c:crosses val="autoZero"/>
        <c:auto val="1"/>
        <c:lblAlgn val="ctr"/>
        <c:lblOffset val="100"/>
        <c:noMultiLvlLbl val="0"/>
      </c:catAx>
      <c:valAx>
        <c:axId val="19202644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2026056"/>
        <c:crosses val="autoZero"/>
        <c:crossBetween val="between"/>
        <c:majorUnit val="2"/>
      </c:valAx>
      <c:valAx>
        <c:axId val="624438128"/>
        <c:scaling>
          <c:orientation val="minMax"/>
          <c:max val="6"/>
          <c:min val="-4"/>
        </c:scaling>
        <c:delete val="1"/>
        <c:axPos val="r"/>
        <c:numFmt formatCode="0.0" sourceLinked="1"/>
        <c:majorTickMark val="out"/>
        <c:minorTickMark val="none"/>
        <c:tickLblPos val="nextTo"/>
        <c:crossAx val="624439440"/>
        <c:crosses val="max"/>
        <c:crossBetween val="between"/>
      </c:valAx>
      <c:catAx>
        <c:axId val="62443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44381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253474130131532"/>
          <c:y val="0.15436164853492834"/>
          <c:w val="0.20376386602589916"/>
          <c:h val="0.1802843939913377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'MN Exports'!$G$3:$G$16</c:f>
              <c:strCache>
                <c:ptCount val="14"/>
                <c:pt idx="0">
                  <c:v>Computer &amp; Electronics</c:v>
                </c:pt>
                <c:pt idx="1">
                  <c:v>Machinery</c:v>
                </c:pt>
                <c:pt idx="2">
                  <c:v>Transportation Equip.</c:v>
                </c:pt>
                <c:pt idx="3">
                  <c:v>Petroleum &amp; Coal</c:v>
                </c:pt>
                <c:pt idx="4">
                  <c:v>Misc. Mfg.</c:v>
                </c:pt>
                <c:pt idx="5">
                  <c:v>Processed Foods</c:v>
                </c:pt>
                <c:pt idx="6">
                  <c:v>Chemicals</c:v>
                </c:pt>
                <c:pt idx="7">
                  <c:v>Electrical Equipment</c:v>
                </c:pt>
                <c:pt idx="8">
                  <c:v>Metal Products</c:v>
                </c:pt>
                <c:pt idx="9">
                  <c:v>Agricultural Products</c:v>
                </c:pt>
                <c:pt idx="10">
                  <c:v>Plastics &amp; Rubber Products</c:v>
                </c:pt>
                <c:pt idx="11">
                  <c:v>Paper</c:v>
                </c:pt>
                <c:pt idx="12">
                  <c:v>Minerals &amp; Ores</c:v>
                </c:pt>
                <c:pt idx="13">
                  <c:v>All Other Merchandise</c:v>
                </c:pt>
              </c:strCache>
            </c:strRef>
          </c:cat>
          <c:val>
            <c:numRef>
              <c:f>'MN Exports'!$H$3:$H$16</c:f>
            </c:numRef>
          </c:val>
          <c:extLst>
            <c:ext xmlns:c16="http://schemas.microsoft.com/office/drawing/2014/chart" uri="{C3380CC4-5D6E-409C-BE32-E72D297353CC}">
              <c16:uniqueId val="{00000000-1044-4E60-9D7B-CB0BA51469E4}"/>
            </c:ext>
          </c:extLst>
        </c:ser>
        <c:ser>
          <c:idx val="1"/>
          <c:order val="1"/>
          <c:spPr>
            <a:solidFill>
              <a:schemeClr val="accent2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'MN Exports'!$G$3:$G$16</c:f>
              <c:strCache>
                <c:ptCount val="14"/>
                <c:pt idx="0">
                  <c:v>Computer &amp; Electronics</c:v>
                </c:pt>
                <c:pt idx="1">
                  <c:v>Machinery</c:v>
                </c:pt>
                <c:pt idx="2">
                  <c:v>Transportation Equip.</c:v>
                </c:pt>
                <c:pt idx="3">
                  <c:v>Petroleum &amp; Coal</c:v>
                </c:pt>
                <c:pt idx="4">
                  <c:v>Misc. Mfg.</c:v>
                </c:pt>
                <c:pt idx="5">
                  <c:v>Processed Foods</c:v>
                </c:pt>
                <c:pt idx="6">
                  <c:v>Chemicals</c:v>
                </c:pt>
                <c:pt idx="7">
                  <c:v>Electrical Equipment</c:v>
                </c:pt>
                <c:pt idx="8">
                  <c:v>Metal Products</c:v>
                </c:pt>
                <c:pt idx="9">
                  <c:v>Agricultural Products</c:v>
                </c:pt>
                <c:pt idx="10">
                  <c:v>Plastics &amp; Rubber Products</c:v>
                </c:pt>
                <c:pt idx="11">
                  <c:v>Paper</c:v>
                </c:pt>
                <c:pt idx="12">
                  <c:v>Minerals &amp; Ores</c:v>
                </c:pt>
                <c:pt idx="13">
                  <c:v>All Other Merchandise</c:v>
                </c:pt>
              </c:strCache>
            </c:strRef>
          </c:cat>
          <c:val>
            <c:numRef>
              <c:f>'MN Exports'!$I$3:$I$16</c:f>
            </c:numRef>
          </c:val>
          <c:extLst>
            <c:ext xmlns:c16="http://schemas.microsoft.com/office/drawing/2014/chart" uri="{C3380CC4-5D6E-409C-BE32-E72D297353CC}">
              <c16:uniqueId val="{00000001-1044-4E60-9D7B-CB0BA51469E4}"/>
            </c:ext>
          </c:extLst>
        </c:ser>
        <c:ser>
          <c:idx val="2"/>
          <c:order val="2"/>
          <c:spPr>
            <a:solidFill>
              <a:schemeClr val="accent3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'MN Exports'!$G$3:$G$16</c:f>
              <c:strCache>
                <c:ptCount val="14"/>
                <c:pt idx="0">
                  <c:v>Computer &amp; Electronics</c:v>
                </c:pt>
                <c:pt idx="1">
                  <c:v>Machinery</c:v>
                </c:pt>
                <c:pt idx="2">
                  <c:v>Transportation Equip.</c:v>
                </c:pt>
                <c:pt idx="3">
                  <c:v>Petroleum &amp; Coal</c:v>
                </c:pt>
                <c:pt idx="4">
                  <c:v>Misc. Mfg.</c:v>
                </c:pt>
                <c:pt idx="5">
                  <c:v>Processed Foods</c:v>
                </c:pt>
                <c:pt idx="6">
                  <c:v>Chemicals</c:v>
                </c:pt>
                <c:pt idx="7">
                  <c:v>Electrical Equipment</c:v>
                </c:pt>
                <c:pt idx="8">
                  <c:v>Metal Products</c:v>
                </c:pt>
                <c:pt idx="9">
                  <c:v>Agricultural Products</c:v>
                </c:pt>
                <c:pt idx="10">
                  <c:v>Plastics &amp; Rubber Products</c:v>
                </c:pt>
                <c:pt idx="11">
                  <c:v>Paper</c:v>
                </c:pt>
                <c:pt idx="12">
                  <c:v>Minerals &amp; Ores</c:v>
                </c:pt>
                <c:pt idx="13">
                  <c:v>All Other Merchandise</c:v>
                </c:pt>
              </c:strCache>
            </c:strRef>
          </c:cat>
          <c:val>
            <c:numRef>
              <c:f>'MN Exports'!$J$3:$J$16</c:f>
            </c:numRef>
          </c:val>
          <c:extLst>
            <c:ext xmlns:c16="http://schemas.microsoft.com/office/drawing/2014/chart" uri="{C3380CC4-5D6E-409C-BE32-E72D297353CC}">
              <c16:uniqueId val="{00000002-1044-4E60-9D7B-CB0BA51469E4}"/>
            </c:ext>
          </c:extLst>
        </c:ser>
        <c:ser>
          <c:idx val="3"/>
          <c:order val="3"/>
          <c:spPr>
            <a:solidFill>
              <a:schemeClr val="accent4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'MN Exports'!$G$3:$G$16</c:f>
              <c:strCache>
                <c:ptCount val="14"/>
                <c:pt idx="0">
                  <c:v>Computer &amp; Electronics</c:v>
                </c:pt>
                <c:pt idx="1">
                  <c:v>Machinery</c:v>
                </c:pt>
                <c:pt idx="2">
                  <c:v>Transportation Equip.</c:v>
                </c:pt>
                <c:pt idx="3">
                  <c:v>Petroleum &amp; Coal</c:v>
                </c:pt>
                <c:pt idx="4">
                  <c:v>Misc. Mfg.</c:v>
                </c:pt>
                <c:pt idx="5">
                  <c:v>Processed Foods</c:v>
                </c:pt>
                <c:pt idx="6">
                  <c:v>Chemicals</c:v>
                </c:pt>
                <c:pt idx="7">
                  <c:v>Electrical Equipment</c:v>
                </c:pt>
                <c:pt idx="8">
                  <c:v>Metal Products</c:v>
                </c:pt>
                <c:pt idx="9">
                  <c:v>Agricultural Products</c:v>
                </c:pt>
                <c:pt idx="10">
                  <c:v>Plastics &amp; Rubber Products</c:v>
                </c:pt>
                <c:pt idx="11">
                  <c:v>Paper</c:v>
                </c:pt>
                <c:pt idx="12">
                  <c:v>Minerals &amp; Ores</c:v>
                </c:pt>
                <c:pt idx="13">
                  <c:v>All Other Merchandise</c:v>
                </c:pt>
              </c:strCache>
            </c:strRef>
          </c:cat>
          <c:val>
            <c:numRef>
              <c:f>'MN Exports'!$K$3:$K$16</c:f>
            </c:numRef>
          </c:val>
          <c:extLst>
            <c:ext xmlns:c16="http://schemas.microsoft.com/office/drawing/2014/chart" uri="{C3380CC4-5D6E-409C-BE32-E72D297353CC}">
              <c16:uniqueId val="{00000003-1044-4E60-9D7B-CB0BA51469E4}"/>
            </c:ext>
          </c:extLst>
        </c:ser>
        <c:ser>
          <c:idx val="4"/>
          <c:order val="4"/>
          <c:spPr>
            <a:solidFill>
              <a:schemeClr val="accent5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'MN Exports'!$G$3:$G$16</c:f>
              <c:strCache>
                <c:ptCount val="14"/>
                <c:pt idx="0">
                  <c:v>Computer &amp; Electronics</c:v>
                </c:pt>
                <c:pt idx="1">
                  <c:v>Machinery</c:v>
                </c:pt>
                <c:pt idx="2">
                  <c:v>Transportation Equip.</c:v>
                </c:pt>
                <c:pt idx="3">
                  <c:v>Petroleum &amp; Coal</c:v>
                </c:pt>
                <c:pt idx="4">
                  <c:v>Misc. Mfg.</c:v>
                </c:pt>
                <c:pt idx="5">
                  <c:v>Processed Foods</c:v>
                </c:pt>
                <c:pt idx="6">
                  <c:v>Chemicals</c:v>
                </c:pt>
                <c:pt idx="7">
                  <c:v>Electrical Equipment</c:v>
                </c:pt>
                <c:pt idx="8">
                  <c:v>Metal Products</c:v>
                </c:pt>
                <c:pt idx="9">
                  <c:v>Agricultural Products</c:v>
                </c:pt>
                <c:pt idx="10">
                  <c:v>Plastics &amp; Rubber Products</c:v>
                </c:pt>
                <c:pt idx="11">
                  <c:v>Paper</c:v>
                </c:pt>
                <c:pt idx="12">
                  <c:v>Minerals &amp; Ores</c:v>
                </c:pt>
                <c:pt idx="13">
                  <c:v>All Other Merchandise</c:v>
                </c:pt>
              </c:strCache>
            </c:strRef>
          </c:cat>
          <c:val>
            <c:numRef>
              <c:f>'MN Exports'!$L$3:$L$16</c:f>
            </c:numRef>
          </c:val>
          <c:extLst>
            <c:ext xmlns:c16="http://schemas.microsoft.com/office/drawing/2014/chart" uri="{C3380CC4-5D6E-409C-BE32-E72D297353CC}">
              <c16:uniqueId val="{00000004-1044-4E60-9D7B-CB0BA51469E4}"/>
            </c:ext>
          </c:extLst>
        </c:ser>
        <c:ser>
          <c:idx val="5"/>
          <c:order val="5"/>
          <c:spPr>
            <a:solidFill>
              <a:schemeClr val="accent6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'MN Exports'!$G$3:$G$16</c:f>
              <c:strCache>
                <c:ptCount val="14"/>
                <c:pt idx="0">
                  <c:v>Computer &amp; Electronics</c:v>
                </c:pt>
                <c:pt idx="1">
                  <c:v>Machinery</c:v>
                </c:pt>
                <c:pt idx="2">
                  <c:v>Transportation Equip.</c:v>
                </c:pt>
                <c:pt idx="3">
                  <c:v>Petroleum &amp; Coal</c:v>
                </c:pt>
                <c:pt idx="4">
                  <c:v>Misc. Mfg.</c:v>
                </c:pt>
                <c:pt idx="5">
                  <c:v>Processed Foods</c:v>
                </c:pt>
                <c:pt idx="6">
                  <c:v>Chemicals</c:v>
                </c:pt>
                <c:pt idx="7">
                  <c:v>Electrical Equipment</c:v>
                </c:pt>
                <c:pt idx="8">
                  <c:v>Metal Products</c:v>
                </c:pt>
                <c:pt idx="9">
                  <c:v>Agricultural Products</c:v>
                </c:pt>
                <c:pt idx="10">
                  <c:v>Plastics &amp; Rubber Products</c:v>
                </c:pt>
                <c:pt idx="11">
                  <c:v>Paper</c:v>
                </c:pt>
                <c:pt idx="12">
                  <c:v>Minerals &amp; Ores</c:v>
                </c:pt>
                <c:pt idx="13">
                  <c:v>All Other Merchandise</c:v>
                </c:pt>
              </c:strCache>
            </c:strRef>
          </c:cat>
          <c:val>
            <c:numRef>
              <c:f>'MN Exports'!$M$3:$M$16</c:f>
            </c:numRef>
          </c:val>
          <c:extLst>
            <c:ext xmlns:c16="http://schemas.microsoft.com/office/drawing/2014/chart" uri="{C3380CC4-5D6E-409C-BE32-E72D297353CC}">
              <c16:uniqueId val="{00000005-1044-4E60-9D7B-CB0BA51469E4}"/>
            </c:ext>
          </c:extLst>
        </c:ser>
        <c:ser>
          <c:idx val="6"/>
          <c:order val="6"/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'MN Exports'!$G$3:$G$16</c:f>
              <c:strCache>
                <c:ptCount val="14"/>
                <c:pt idx="0">
                  <c:v>Computer &amp; Electronics</c:v>
                </c:pt>
                <c:pt idx="1">
                  <c:v>Machinery</c:v>
                </c:pt>
                <c:pt idx="2">
                  <c:v>Transportation Equip.</c:v>
                </c:pt>
                <c:pt idx="3">
                  <c:v>Petroleum &amp; Coal</c:v>
                </c:pt>
                <c:pt idx="4">
                  <c:v>Misc. Mfg.</c:v>
                </c:pt>
                <c:pt idx="5">
                  <c:v>Processed Foods</c:v>
                </c:pt>
                <c:pt idx="6">
                  <c:v>Chemicals</c:v>
                </c:pt>
                <c:pt idx="7">
                  <c:v>Electrical Equipment</c:v>
                </c:pt>
                <c:pt idx="8">
                  <c:v>Metal Products</c:v>
                </c:pt>
                <c:pt idx="9">
                  <c:v>Agricultural Products</c:v>
                </c:pt>
                <c:pt idx="10">
                  <c:v>Plastics &amp; Rubber Products</c:v>
                </c:pt>
                <c:pt idx="11">
                  <c:v>Paper</c:v>
                </c:pt>
                <c:pt idx="12">
                  <c:v>Minerals &amp; Ores</c:v>
                </c:pt>
                <c:pt idx="13">
                  <c:v>All Other Merchandise</c:v>
                </c:pt>
              </c:strCache>
            </c:strRef>
          </c:cat>
          <c:val>
            <c:numRef>
              <c:f>'MN Exports'!$N$3:$N$16</c:f>
              <c:numCache>
                <c:formatCode>"$"#,##0;\("$"#,##0\)</c:formatCode>
                <c:ptCount val="14"/>
                <c:pt idx="0">
                  <c:v>4448.4513749999996</c:v>
                </c:pt>
                <c:pt idx="1">
                  <c:v>3834.5370039999998</c:v>
                </c:pt>
                <c:pt idx="2">
                  <c:v>2624.0948960000001</c:v>
                </c:pt>
                <c:pt idx="3">
                  <c:v>2319.6830399999999</c:v>
                </c:pt>
                <c:pt idx="4">
                  <c:v>2080.1233339999999</c:v>
                </c:pt>
                <c:pt idx="5">
                  <c:v>2062.6680649999998</c:v>
                </c:pt>
                <c:pt idx="6">
                  <c:v>1984.2725820000001</c:v>
                </c:pt>
                <c:pt idx="7">
                  <c:v>1510.6660440000001</c:v>
                </c:pt>
                <c:pt idx="8">
                  <c:v>1093.841754</c:v>
                </c:pt>
                <c:pt idx="9">
                  <c:v>958.55388800000003</c:v>
                </c:pt>
                <c:pt idx="10">
                  <c:v>851.61824999999999</c:v>
                </c:pt>
                <c:pt idx="11">
                  <c:v>531.09004200000004</c:v>
                </c:pt>
                <c:pt idx="12">
                  <c:v>514.51787000000002</c:v>
                </c:pt>
                <c:pt idx="13">
                  <c:v>1746.5738390000006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44-4E60-9D7B-CB0BA5146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68631384"/>
        <c:axId val="768640024"/>
      </c:barChart>
      <c:catAx>
        <c:axId val="768631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640024"/>
        <c:crosses val="autoZero"/>
        <c:auto val="1"/>
        <c:lblAlgn val="ctr"/>
        <c:lblOffset val="100"/>
        <c:noMultiLvlLbl val="0"/>
      </c:catAx>
      <c:valAx>
        <c:axId val="7686400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accent1"/>
                    </a:solidFill>
                  </a:rPr>
                  <a:t>Millions of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6313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 - $2,007 mil. USD</a:t>
            </a:r>
          </a:p>
        </c:rich>
      </c:tx>
      <c:layout>
        <c:manualLayout>
          <c:xMode val="edge"/>
          <c:yMode val="edge"/>
          <c:x val="0.26090864713442996"/>
          <c:y val="2.20974656072318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24-44B7-9EC7-D3821AFCB9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24-44B7-9EC7-D3821AFCB9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24-44B7-9EC7-D3821AFCB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924-44B7-9EC7-D3821AFCB9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924-44B7-9EC7-D3821AFCB9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924-44B7-9EC7-D3821AFCB9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924-44B7-9EC7-D3821AFCB90B}"/>
              </c:ext>
            </c:extLst>
          </c:dPt>
          <c:dLbls>
            <c:dLbl>
              <c:idx val="0"/>
              <c:layout>
                <c:manualLayout>
                  <c:x val="-0.19439460021376068"/>
                  <c:y val="-1.1136292511798809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24-44B7-9EC7-D3821AFCB90B}"/>
                </c:ext>
              </c:extLst>
            </c:dLbl>
            <c:dLbl>
              <c:idx val="1"/>
              <c:layout>
                <c:manualLayout>
                  <c:x val="2.4583152067377133E-3"/>
                  <c:y val="-2.0715178256476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24-44B7-9EC7-D3821AFCB90B}"/>
                </c:ext>
              </c:extLst>
            </c:dLbl>
            <c:dLbl>
              <c:idx val="2"/>
              <c:layout>
                <c:manualLayout>
                  <c:x val="-1.2225633860698172E-2"/>
                  <c:y val="5.35648305920757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24-44B7-9EC7-D3821AFCB90B}"/>
                </c:ext>
              </c:extLst>
            </c:dLbl>
            <c:dLbl>
              <c:idx val="3"/>
              <c:layout>
                <c:manualLayout>
                  <c:x val="-0.10665763881558855"/>
                  <c:y val="8.8911089986189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9281045751631"/>
                      <c:h val="0.21305998481397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924-44B7-9EC7-D3821AFCB90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924-44B7-9EC7-D3821AFCB90B}"/>
                </c:ext>
              </c:extLst>
            </c:dLbl>
            <c:dLbl>
              <c:idx val="5"/>
              <c:layout>
                <c:manualLayout>
                  <c:x val="1.4291221791435034E-2"/>
                  <c:y val="9.11161731207289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24-44B7-9EC7-D3821AFCB90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924-44B7-9EC7-D3821AFCB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'PRC X'!$B$3:$B$9</c:f>
              <c:strCache>
                <c:ptCount val="7"/>
                <c:pt idx="0">
                  <c:v>Computer &amp; Electronic Products</c:v>
                </c:pt>
                <c:pt idx="1">
                  <c:v>Machinery</c:v>
                </c:pt>
                <c:pt idx="2">
                  <c:v>Processed Foods</c:v>
                </c:pt>
                <c:pt idx="3">
                  <c:v>Miscellaneous Manufactures</c:v>
                </c:pt>
                <c:pt idx="4">
                  <c:v>Chemicals</c:v>
                </c:pt>
                <c:pt idx="5">
                  <c:v>Electrical Equipment</c:v>
                </c:pt>
                <c:pt idx="6">
                  <c:v>Other</c:v>
                </c:pt>
              </c:strCache>
            </c:strRef>
          </c:cat>
          <c:val>
            <c:numRef>
              <c:f>'PRC X'!$N$3:$N$9</c:f>
              <c:numCache>
                <c:formatCode>"$"#,##0;\("$"#,##0\)</c:formatCode>
                <c:ptCount val="7"/>
                <c:pt idx="0">
                  <c:v>574.12570800000003</c:v>
                </c:pt>
                <c:pt idx="1">
                  <c:v>140.03923</c:v>
                </c:pt>
                <c:pt idx="2">
                  <c:v>361.55358200000001</c:v>
                </c:pt>
                <c:pt idx="3">
                  <c:v>142.73542599999999</c:v>
                </c:pt>
                <c:pt idx="4">
                  <c:v>432.086455</c:v>
                </c:pt>
                <c:pt idx="5">
                  <c:v>74.224412000000001</c:v>
                </c:pt>
                <c:pt idx="6">
                  <c:v>356.75191700000028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24-44B7-9EC7-D3821AFCB90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4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Canada &amp; Mexico - $11,740 mil. USD</a:t>
            </a:r>
          </a:p>
        </c:rich>
      </c:tx>
      <c:layout>
        <c:manualLayout>
          <c:xMode val="edge"/>
          <c:yMode val="edge"/>
          <c:x val="0.16572142071366966"/>
          <c:y val="1.81754046120089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24-44C9-B82C-226788274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24-44C9-B82C-2267882747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24-44C9-B82C-2267882747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24-44C9-B82C-2267882747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24-44C9-B82C-2267882747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B24-44C9-B82C-2267882747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B24-44C9-B82C-2267882747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B24-44C9-B82C-2267882747B6}"/>
                </c:ext>
              </c:extLst>
            </c:dLbl>
            <c:dLbl>
              <c:idx val="1"/>
              <c:layout>
                <c:manualLayout>
                  <c:x val="0"/>
                  <c:y val="6.07441154138192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3685144874698"/>
                      <c:h val="0.180075930144267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B24-44C9-B82C-2267882747B6}"/>
                </c:ext>
              </c:extLst>
            </c:dLbl>
            <c:dLbl>
              <c:idx val="2"/>
              <c:layout>
                <c:manualLayout>
                  <c:x val="2.2865949720117174E-2"/>
                  <c:y val="-1.51860288534548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24-44C9-B82C-2267882747B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B24-44C9-B82C-2267882747B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B24-44C9-B82C-2267882747B6}"/>
                </c:ext>
              </c:extLst>
            </c:dLbl>
            <c:dLbl>
              <c:idx val="5"/>
              <c:layout>
                <c:manualLayout>
                  <c:x val="7.4999999999999997E-2"/>
                  <c:y val="0.120370370370370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24-44C9-B82C-2267882747B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DB24-44C9-B82C-226788274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 X'!$B$3:$B$9</c:f>
              <c:strCache>
                <c:ptCount val="7"/>
                <c:pt idx="0">
                  <c:v>Petroleum &amp; Coal Products</c:v>
                </c:pt>
                <c:pt idx="1">
                  <c:v>Transportation Equipment</c:v>
                </c:pt>
                <c:pt idx="2">
                  <c:v>Processed Foods</c:v>
                </c:pt>
                <c:pt idx="3">
                  <c:v>Machinery</c:v>
                </c:pt>
                <c:pt idx="4">
                  <c:v>Chemicals</c:v>
                </c:pt>
                <c:pt idx="5">
                  <c:v>Computer &amp; Electronic Products</c:v>
                </c:pt>
                <c:pt idx="6">
                  <c:v>Other</c:v>
                </c:pt>
              </c:strCache>
            </c:strRef>
          </c:cat>
          <c:val>
            <c:numRef>
              <c:f>'NA X'!$N$3:$N$9</c:f>
              <c:numCache>
                <c:formatCode>"$"#,##0;\("$"#,##0\)</c:formatCode>
                <c:ptCount val="7"/>
                <c:pt idx="0">
                  <c:v>2266.6189650000001</c:v>
                </c:pt>
                <c:pt idx="1">
                  <c:v>1740.2482809999999</c:v>
                </c:pt>
                <c:pt idx="2">
                  <c:v>1174.4096480000001</c:v>
                </c:pt>
                <c:pt idx="3">
                  <c:v>1154.4073350000001</c:v>
                </c:pt>
                <c:pt idx="4">
                  <c:v>862.32396600000004</c:v>
                </c:pt>
                <c:pt idx="5">
                  <c:v>663.40102200000001</c:v>
                </c:pt>
                <c:pt idx="6">
                  <c:v>3878.9834570000012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24-44C9-B82C-2267882747B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34051874421047E-2"/>
          <c:y val="0.15201461303823499"/>
          <c:w val="0.90693882668976111"/>
          <c:h val="0.658857886993290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CPI!$D$2</c:f>
              <c:strCache>
                <c:ptCount val="1"/>
                <c:pt idx="0">
                  <c:v>March 2025</c:v>
                </c:pt>
              </c:strCache>
            </c:strRef>
          </c:tx>
          <c:spPr>
            <a:solidFill>
              <a:srgbClr val="78BE21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386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5898-4F3C-BE18-DBFEB085F695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898-4F3C-BE18-DBFEB085F695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898-4F3C-BE18-DBFEB085F69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898-4F3C-BE18-DBFEB085F695}"/>
              </c:ext>
            </c:extLst>
          </c:dPt>
          <c:dLbls>
            <c:dLbl>
              <c:idx val="1"/>
              <c:layout>
                <c:manualLayout>
                  <c:x val="0"/>
                  <c:y val="4.58207410997126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23491673449212E-2"/>
                      <c:h val="5.2129803196953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5898-4F3C-BE18-DBFEB085F695}"/>
                </c:ext>
              </c:extLst>
            </c:dLbl>
            <c:dLbl>
              <c:idx val="2"/>
              <c:layout>
                <c:manualLayout>
                  <c:x val="2.5487854084242979E-3"/>
                  <c:y val="9.2908757632191451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23491673449212E-2"/>
                      <c:h val="4.2422138744735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898-4F3C-BE18-DBFEB085F695}"/>
                </c:ext>
              </c:extLst>
            </c:dLbl>
            <c:dLbl>
              <c:idx val="3"/>
              <c:layout>
                <c:manualLayout>
                  <c:x val="-1.2743927042121489E-3"/>
                  <c:y val="2.3598824444070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898-4F3C-BE18-DBFEB085F695}"/>
                </c:ext>
              </c:extLst>
            </c:dLbl>
            <c:dLbl>
              <c:idx val="4"/>
              <c:layout>
                <c:manualLayout>
                  <c:x val="-2.54878540842429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898-4F3C-BE18-DBFEB085F695}"/>
                </c:ext>
              </c:extLst>
            </c:dLbl>
            <c:dLbl>
              <c:idx val="5"/>
              <c:layout>
                <c:manualLayout>
                  <c:x val="-3.8231781126364466E-3"/>
                  <c:y val="2.2222226110625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98-4F3C-BE18-DBFEB085F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CPI!$A$5:$A$14</c:f>
              <c:strCache>
                <c:ptCount val="10"/>
                <c:pt idx="0">
                  <c:v>'20</c:v>
                </c:pt>
                <c:pt idx="1">
                  <c:v>'21</c:v>
                </c:pt>
                <c:pt idx="2">
                  <c:v>'22</c:v>
                </c:pt>
                <c:pt idx="3">
                  <c:v>'23</c:v>
                </c:pt>
                <c:pt idx="4">
                  <c:v>'24</c:v>
                </c:pt>
                <c:pt idx="5">
                  <c:v>'25F</c:v>
                </c:pt>
                <c:pt idx="6">
                  <c:v>'26F</c:v>
                </c:pt>
                <c:pt idx="7">
                  <c:v>'27F</c:v>
                </c:pt>
                <c:pt idx="8">
                  <c:v>'28F</c:v>
                </c:pt>
                <c:pt idx="9">
                  <c:v>'29F</c:v>
                </c:pt>
              </c:strCache>
            </c:strRef>
          </c:cat>
          <c:val>
            <c:numRef>
              <c:f>CPI!$F$5:$F$14</c:f>
              <c:numCache>
                <c:formatCode>General</c:formatCode>
                <c:ptCount val="10"/>
                <c:pt idx="5" formatCode="0.0">
                  <c:v>3.2059805959768899</c:v>
                </c:pt>
                <c:pt idx="6" formatCode="0.0">
                  <c:v>2.6067325462307598</c:v>
                </c:pt>
                <c:pt idx="7" formatCode="0.0">
                  <c:v>2.0308442934083599</c:v>
                </c:pt>
                <c:pt idx="8" formatCode="0.0">
                  <c:v>1.9918381002930601</c:v>
                </c:pt>
                <c:pt idx="9" formatCode="0.0">
                  <c:v>1.97631937229645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98-4F3C-BE18-DBFEB085F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6201352"/>
        <c:axId val="426201744"/>
      </c:barChart>
      <c:barChart>
        <c:barDir val="col"/>
        <c:grouping val="clustered"/>
        <c:varyColors val="0"/>
        <c:ser>
          <c:idx val="2"/>
          <c:order val="1"/>
          <c:tx>
            <c:strRef>
              <c:f>CPI!$H$2</c:f>
              <c:strCache>
                <c:ptCount val="1"/>
                <c:pt idx="0">
                  <c:v>History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CPI!$A$5:$A$12</c:f>
              <c:strCache>
                <c:ptCount val="8"/>
                <c:pt idx="0">
                  <c:v>'20</c:v>
                </c:pt>
                <c:pt idx="1">
                  <c:v>'21</c:v>
                </c:pt>
                <c:pt idx="2">
                  <c:v>'22</c:v>
                </c:pt>
                <c:pt idx="3">
                  <c:v>'23</c:v>
                </c:pt>
                <c:pt idx="4">
                  <c:v>'24</c:v>
                </c:pt>
                <c:pt idx="5">
                  <c:v>'25F</c:v>
                </c:pt>
                <c:pt idx="6">
                  <c:v>'26F</c:v>
                </c:pt>
                <c:pt idx="7">
                  <c:v>'27F</c:v>
                </c:pt>
              </c:strCache>
            </c:strRef>
          </c:cat>
          <c:val>
            <c:numRef>
              <c:f>CPI!$H$5:$H$12</c:f>
              <c:numCache>
                <c:formatCode>0.0</c:formatCode>
                <c:ptCount val="8"/>
                <c:pt idx="0">
                  <c:v>1.25293733585718</c:v>
                </c:pt>
                <c:pt idx="1">
                  <c:v>4.6791182605241097</c:v>
                </c:pt>
                <c:pt idx="2">
                  <c:v>7.9926436555373304</c:v>
                </c:pt>
                <c:pt idx="3">
                  <c:v>4.1277173177882398</c:v>
                </c:pt>
                <c:pt idx="4">
                  <c:v>2.9516060659929599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898-4F3C-BE18-DBFEB085F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5348216"/>
        <c:axId val="845336736"/>
      </c:barChart>
      <c:catAx>
        <c:axId val="426201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Calendar Year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26201744"/>
        <c:crosses val="autoZero"/>
        <c:auto val="0"/>
        <c:lblAlgn val="ctr"/>
        <c:lblOffset val="100"/>
        <c:noMultiLvlLbl val="0"/>
      </c:catAx>
      <c:valAx>
        <c:axId val="426201744"/>
        <c:scaling>
          <c:orientation val="minMax"/>
          <c:max val="9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26201352"/>
        <c:crosses val="autoZero"/>
        <c:crossBetween val="between"/>
      </c:valAx>
      <c:valAx>
        <c:axId val="845336736"/>
        <c:scaling>
          <c:orientation val="minMax"/>
          <c:max val="9"/>
        </c:scaling>
        <c:delete val="1"/>
        <c:axPos val="r"/>
        <c:numFmt formatCode="0.0" sourceLinked="1"/>
        <c:majorTickMark val="out"/>
        <c:minorTickMark val="none"/>
        <c:tickLblPos val="nextTo"/>
        <c:crossAx val="845348216"/>
        <c:crosses val="max"/>
        <c:crossBetween val="between"/>
      </c:valAx>
      <c:catAx>
        <c:axId val="845348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533673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4178651638617255"/>
          <c:y val="0.13804918880948275"/>
          <c:w val="0.18378343975078754"/>
          <c:h val="0.1763250987435695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22592368261658E-2"/>
          <c:y val="0.25370715024258333"/>
          <c:w val="0.91401877649909147"/>
          <c:h val="0.5978624830987036"/>
        </c:manualLayout>
      </c:layout>
      <c:lineChart>
        <c:grouping val="standard"/>
        <c:varyColors val="0"/>
        <c:ser>
          <c:idx val="2"/>
          <c:order val="0"/>
          <c:tx>
            <c:strRef>
              <c:f>'Mortgage Rate-30yr Fixed'!$X$2</c:f>
              <c:strCache>
                <c:ptCount val="1"/>
                <c:pt idx="0">
                  <c:v>Mortgage Rate (history)</c:v>
                </c:pt>
              </c:strCache>
            </c:strRef>
          </c:tx>
          <c:spPr>
            <a:ln w="28575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cat>
            <c:strRef>
              <c:f>'Mortgage Rate-30yr Fixed'!$T$3:$U$42</c:f>
              <c:strCache>
                <c:ptCount val="37"/>
                <c:pt idx="0">
                  <c:v>2020</c:v>
                </c:pt>
                <c:pt idx="4">
                  <c:v>2021</c:v>
                </c:pt>
                <c:pt idx="8">
                  <c:v>2022</c:v>
                </c:pt>
                <c:pt idx="12">
                  <c:v>2023</c:v>
                </c:pt>
                <c:pt idx="16">
                  <c:v>2024</c:v>
                </c:pt>
                <c:pt idx="20">
                  <c:v>2025</c:v>
                </c:pt>
                <c:pt idx="24">
                  <c:v>2026</c:v>
                </c:pt>
                <c:pt idx="28">
                  <c:v>2027</c:v>
                </c:pt>
                <c:pt idx="32">
                  <c:v>2028</c:v>
                </c:pt>
                <c:pt idx="36">
                  <c:v>2029</c:v>
                </c:pt>
              </c:strCache>
            </c:strRef>
          </c:cat>
          <c:val>
            <c:numRef>
              <c:f>'Mortgage Rate-30yr Fixed'!$X$3:$X$42</c:f>
              <c:numCache>
                <c:formatCode>0.0%</c:formatCode>
                <c:ptCount val="40"/>
                <c:pt idx="0">
                  <c:v>3.6104999999999998E-2</c:v>
                </c:pt>
                <c:pt idx="1">
                  <c:v>3.2833333333333298E-2</c:v>
                </c:pt>
                <c:pt idx="2">
                  <c:v>2.9449999999999997E-2</c:v>
                </c:pt>
                <c:pt idx="3">
                  <c:v>2.7879999999999999E-2</c:v>
                </c:pt>
                <c:pt idx="4">
                  <c:v>2.95083333333333E-2</c:v>
                </c:pt>
                <c:pt idx="5">
                  <c:v>3.065E-2</c:v>
                </c:pt>
                <c:pt idx="6">
                  <c:v>2.9723333333333303E-2</c:v>
                </c:pt>
                <c:pt idx="7">
                  <c:v>3.1821666666666602E-2</c:v>
                </c:pt>
                <c:pt idx="8">
                  <c:v>3.9766666666666596E-2</c:v>
                </c:pt>
                <c:pt idx="9">
                  <c:v>5.3691666666666603E-2</c:v>
                </c:pt>
                <c:pt idx="10">
                  <c:v>5.7333333333333299E-2</c:v>
                </c:pt>
                <c:pt idx="11">
                  <c:v>6.6265000000000004E-2</c:v>
                </c:pt>
                <c:pt idx="12">
                  <c:v>6.3475000000000004E-2</c:v>
                </c:pt>
                <c:pt idx="13">
                  <c:v>6.5376666666666597E-2</c:v>
                </c:pt>
                <c:pt idx="14">
                  <c:v>7.0785000000000001E-2</c:v>
                </c:pt>
                <c:pt idx="15">
                  <c:v>7.2753333333333295E-2</c:v>
                </c:pt>
                <c:pt idx="16">
                  <c:v>6.7591666666666606E-2</c:v>
                </c:pt>
                <c:pt idx="17">
                  <c:v>7.0046666666666604E-2</c:v>
                </c:pt>
                <c:pt idx="18">
                  <c:v>6.4463333333333303E-2</c:v>
                </c:pt>
                <c:pt idx="19">
                  <c:v>6.6856666666666606E-2</c:v>
                </c:pt>
                <c:pt idx="20">
                  <c:v>6.8534999999999999E-2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1-4D25-9040-C86FA42EC2BE}"/>
            </c:ext>
          </c:extLst>
        </c:ser>
        <c:ser>
          <c:idx val="1"/>
          <c:order val="1"/>
          <c:tx>
            <c:strRef>
              <c:f>'Mortgage Rate-30yr Fixed'!$W$2</c:f>
              <c:strCache>
                <c:ptCount val="1"/>
                <c:pt idx="0">
                  <c:v>Mortgage Rate (March)</c:v>
                </c:pt>
              </c:strCache>
            </c:strRef>
          </c:tx>
          <c:spPr>
            <a:ln w="28575" cap="rnd">
              <a:solidFill>
                <a:srgbClr val="00386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'Mortgage Rate-30yr Fixed'!$T$3:$U$42</c:f>
              <c:strCache>
                <c:ptCount val="37"/>
                <c:pt idx="0">
                  <c:v>2020</c:v>
                </c:pt>
                <c:pt idx="4">
                  <c:v>2021</c:v>
                </c:pt>
                <c:pt idx="8">
                  <c:v>2022</c:v>
                </c:pt>
                <c:pt idx="12">
                  <c:v>2023</c:v>
                </c:pt>
                <c:pt idx="16">
                  <c:v>2024</c:v>
                </c:pt>
                <c:pt idx="20">
                  <c:v>2025</c:v>
                </c:pt>
                <c:pt idx="24">
                  <c:v>2026</c:v>
                </c:pt>
                <c:pt idx="28">
                  <c:v>2027</c:v>
                </c:pt>
                <c:pt idx="32">
                  <c:v>2028</c:v>
                </c:pt>
                <c:pt idx="36">
                  <c:v>2029</c:v>
                </c:pt>
              </c:strCache>
            </c:strRef>
          </c:cat>
          <c:val>
            <c:numRef>
              <c:f>'Mortgage Rate-30yr Fixed'!$W$3:$W$42</c:f>
              <c:numCache>
                <c:formatCode>General</c:formatCode>
                <c:ptCount val="40"/>
                <c:pt idx="20" formatCode="0.0%">
                  <c:v>6.8534999999999999E-2</c:v>
                </c:pt>
                <c:pt idx="21" formatCode="0.0%">
                  <c:v>6.7204760000000002E-2</c:v>
                </c:pt>
                <c:pt idx="22" formatCode="0.0%">
                  <c:v>6.6092449999999997E-2</c:v>
                </c:pt>
                <c:pt idx="23" formatCode="0.0%">
                  <c:v>6.4953650000000002E-2</c:v>
                </c:pt>
                <c:pt idx="24" formatCode="0.0%">
                  <c:v>6.3687189999999991E-2</c:v>
                </c:pt>
                <c:pt idx="25" formatCode="0.0%">
                  <c:v>6.2006909999999998E-2</c:v>
                </c:pt>
                <c:pt idx="26" formatCode="0.0%">
                  <c:v>6.086987E-2</c:v>
                </c:pt>
                <c:pt idx="27" formatCode="0.0%">
                  <c:v>5.9904590000000008E-2</c:v>
                </c:pt>
                <c:pt idx="28" formatCode="0.0%">
                  <c:v>5.9229370000000003E-2</c:v>
                </c:pt>
                <c:pt idx="29" formatCode="0.0%">
                  <c:v>5.8639759999999999E-2</c:v>
                </c:pt>
                <c:pt idx="30" formatCode="0.0%">
                  <c:v>5.8177899999999998E-2</c:v>
                </c:pt>
                <c:pt idx="31" formatCode="0.0%">
                  <c:v>5.789308E-2</c:v>
                </c:pt>
                <c:pt idx="32" formatCode="0.0%">
                  <c:v>5.769705E-2</c:v>
                </c:pt>
                <c:pt idx="33" formatCode="0.0%">
                  <c:v>5.7493220000000005E-2</c:v>
                </c:pt>
                <c:pt idx="34" formatCode="0.0%">
                  <c:v>5.7394600000000004E-2</c:v>
                </c:pt>
                <c:pt idx="35" formatCode="0.0%">
                  <c:v>5.7224529999999996E-2</c:v>
                </c:pt>
                <c:pt idx="36" formatCode="0.0%">
                  <c:v>5.7047010000000002E-2</c:v>
                </c:pt>
                <c:pt idx="37" formatCode="0.0%">
                  <c:v>5.6963939999999998E-2</c:v>
                </c:pt>
                <c:pt idx="38" formatCode="0.0%">
                  <c:v>5.6887090000000001E-2</c:v>
                </c:pt>
                <c:pt idx="39" formatCode="0.0%">
                  <c:v>5.6794209999999998E-2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A1-4D25-9040-C86FA42EC2BE}"/>
            </c:ext>
          </c:extLst>
        </c:ser>
        <c:ser>
          <c:idx val="5"/>
          <c:order val="2"/>
          <c:tx>
            <c:strRef>
              <c:f>'Mortgage Rate-30yr Fixed'!$AG$2</c:f>
              <c:strCache>
                <c:ptCount val="1"/>
                <c:pt idx="0">
                  <c:v>Fed Funds Rate (history)</c:v>
                </c:pt>
              </c:strCache>
            </c:strRef>
          </c:tx>
          <c:spPr>
            <a:ln w="28575" cap="rnd">
              <a:solidFill>
                <a:srgbClr val="008EAA"/>
              </a:solidFill>
              <a:round/>
            </a:ln>
            <a:effectLst/>
          </c:spPr>
          <c:marker>
            <c:symbol val="none"/>
          </c:marker>
          <c:cat>
            <c:strRef>
              <c:f>'Mortgage Rate-30yr Fixed'!$T$3:$U$42</c:f>
              <c:strCache>
                <c:ptCount val="37"/>
                <c:pt idx="0">
                  <c:v>2020</c:v>
                </c:pt>
                <c:pt idx="4">
                  <c:v>2021</c:v>
                </c:pt>
                <c:pt idx="8">
                  <c:v>2022</c:v>
                </c:pt>
                <c:pt idx="12">
                  <c:v>2023</c:v>
                </c:pt>
                <c:pt idx="16">
                  <c:v>2024</c:v>
                </c:pt>
                <c:pt idx="20">
                  <c:v>2025</c:v>
                </c:pt>
                <c:pt idx="24">
                  <c:v>2026</c:v>
                </c:pt>
                <c:pt idx="28">
                  <c:v>2027</c:v>
                </c:pt>
                <c:pt idx="32">
                  <c:v>2028</c:v>
                </c:pt>
                <c:pt idx="36">
                  <c:v>2029</c:v>
                </c:pt>
              </c:strCache>
            </c:strRef>
          </c:cat>
          <c:val>
            <c:numRef>
              <c:f>'Mortgage Rate-30yr Fixed'!$AG$3:$AG$42</c:f>
              <c:numCache>
                <c:formatCode>0.0%</c:formatCode>
                <c:ptCount val="40"/>
                <c:pt idx="0">
                  <c:v>1.26E-2</c:v>
                </c:pt>
                <c:pt idx="1">
                  <c:v>6.0000000000000006E-4</c:v>
                </c:pt>
                <c:pt idx="2">
                  <c:v>9.3333333333333332E-4</c:v>
                </c:pt>
                <c:pt idx="3">
                  <c:v>8.9999999999999998E-4</c:v>
                </c:pt>
                <c:pt idx="4">
                  <c:v>8.0000000000000004E-4</c:v>
                </c:pt>
                <c:pt idx="5">
                  <c:v>7.000000000000001E-4</c:v>
                </c:pt>
                <c:pt idx="6">
                  <c:v>8.9999999999999998E-4</c:v>
                </c:pt>
                <c:pt idx="7">
                  <c:v>8.0000000000000004E-4</c:v>
                </c:pt>
                <c:pt idx="8">
                  <c:v>1.2000000000000001E-3</c:v>
                </c:pt>
                <c:pt idx="9">
                  <c:v>7.7000000000000002E-3</c:v>
                </c:pt>
                <c:pt idx="10">
                  <c:v>2.1899999999999999E-2</c:v>
                </c:pt>
                <c:pt idx="11">
                  <c:v>3.6533333333333334E-2</c:v>
                </c:pt>
                <c:pt idx="12">
                  <c:v>4.5166666666666667E-2</c:v>
                </c:pt>
                <c:pt idx="13">
                  <c:v>4.99E-2</c:v>
                </c:pt>
                <c:pt idx="14">
                  <c:v>5.2600000000000001E-2</c:v>
                </c:pt>
                <c:pt idx="15">
                  <c:v>5.33E-2</c:v>
                </c:pt>
                <c:pt idx="16">
                  <c:v>5.33E-2</c:v>
                </c:pt>
                <c:pt idx="17">
                  <c:v>5.33E-2</c:v>
                </c:pt>
                <c:pt idx="18">
                  <c:v>5.2600000000000001E-2</c:v>
                </c:pt>
                <c:pt idx="19">
                  <c:v>4.6500000000000007E-2</c:v>
                </c:pt>
                <c:pt idx="20">
                  <c:v>4.341333E-2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A1-4D25-9040-C86FA42EC2BE}"/>
            </c:ext>
          </c:extLst>
        </c:ser>
        <c:ser>
          <c:idx val="4"/>
          <c:order val="3"/>
          <c:tx>
            <c:strRef>
              <c:f>'Mortgage Rate-30yr Fixed'!$AF$2</c:f>
              <c:strCache>
                <c:ptCount val="1"/>
                <c:pt idx="0">
                  <c:v>Fed Funds Rate (March)</c:v>
                </c:pt>
              </c:strCache>
            </c:strRef>
          </c:tx>
          <c:spPr>
            <a:ln w="28575" cap="rnd">
              <a:solidFill>
                <a:srgbClr val="008EAA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'Mortgage Rate-30yr Fixed'!$T$3:$U$42</c:f>
              <c:strCache>
                <c:ptCount val="37"/>
                <c:pt idx="0">
                  <c:v>2020</c:v>
                </c:pt>
                <c:pt idx="4">
                  <c:v>2021</c:v>
                </c:pt>
                <c:pt idx="8">
                  <c:v>2022</c:v>
                </c:pt>
                <c:pt idx="12">
                  <c:v>2023</c:v>
                </c:pt>
                <c:pt idx="16">
                  <c:v>2024</c:v>
                </c:pt>
                <c:pt idx="20">
                  <c:v>2025</c:v>
                </c:pt>
                <c:pt idx="24">
                  <c:v>2026</c:v>
                </c:pt>
                <c:pt idx="28">
                  <c:v>2027</c:v>
                </c:pt>
                <c:pt idx="32">
                  <c:v>2028</c:v>
                </c:pt>
                <c:pt idx="36">
                  <c:v>2029</c:v>
                </c:pt>
              </c:strCache>
            </c:strRef>
          </c:cat>
          <c:val>
            <c:numRef>
              <c:f>'Mortgage Rate-30yr Fixed'!$AF$3:$AF$42</c:f>
              <c:numCache>
                <c:formatCode>General</c:formatCode>
                <c:ptCount val="40"/>
                <c:pt idx="20" formatCode="0.0%">
                  <c:v>4.341333E-2</c:v>
                </c:pt>
                <c:pt idx="21" formatCode="0.0%">
                  <c:v>4.3499999999999997E-2</c:v>
                </c:pt>
                <c:pt idx="22" formatCode="0.0%">
                  <c:v>4.3514129999999998E-2</c:v>
                </c:pt>
                <c:pt idx="23" formatCode="0.0%">
                  <c:v>4.3029349999999994E-2</c:v>
                </c:pt>
                <c:pt idx="24" formatCode="0.0%">
                  <c:v>4.0753329999999997E-2</c:v>
                </c:pt>
                <c:pt idx="25" formatCode="0.0%">
                  <c:v>3.8342859999999999E-2</c:v>
                </c:pt>
                <c:pt idx="26" formatCode="0.0%">
                  <c:v>3.5827169999999998E-2</c:v>
                </c:pt>
                <c:pt idx="27" formatCode="0.0%">
                  <c:v>3.3152170000000002E-2</c:v>
                </c:pt>
                <c:pt idx="28" formatCode="0.0%">
                  <c:v>3.125E-2</c:v>
                </c:pt>
                <c:pt idx="29" formatCode="0.0%">
                  <c:v>3.125E-2</c:v>
                </c:pt>
                <c:pt idx="30" formatCode="0.0%">
                  <c:v>3.125E-2</c:v>
                </c:pt>
                <c:pt idx="31" formatCode="0.0%">
                  <c:v>3.125E-2</c:v>
                </c:pt>
                <c:pt idx="32" formatCode="0.0%">
                  <c:v>3.125E-2</c:v>
                </c:pt>
                <c:pt idx="33" formatCode="0.0%">
                  <c:v>3.125E-2</c:v>
                </c:pt>
                <c:pt idx="34" formatCode="0.0%">
                  <c:v>3.125E-2</c:v>
                </c:pt>
                <c:pt idx="35" formatCode="0.0%">
                  <c:v>3.125E-2</c:v>
                </c:pt>
                <c:pt idx="36" formatCode="0.0%">
                  <c:v>3.125E-2</c:v>
                </c:pt>
                <c:pt idx="37" formatCode="0.0%">
                  <c:v>3.125E-2</c:v>
                </c:pt>
                <c:pt idx="38" formatCode="0.0%">
                  <c:v>3.125E-2</c:v>
                </c:pt>
                <c:pt idx="39" formatCode="0.0%">
                  <c:v>3.125E-2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A1-4D25-9040-C86FA42EC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038624"/>
        <c:axId val="2118033224"/>
      </c:lineChart>
      <c:catAx>
        <c:axId val="211803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033224"/>
        <c:crosses val="autoZero"/>
        <c:auto val="1"/>
        <c:lblAlgn val="ctr"/>
        <c:lblOffset val="100"/>
        <c:noMultiLvlLbl val="0"/>
      </c:catAx>
      <c:valAx>
        <c:axId val="211803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03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823663489432242E-2"/>
          <c:y val="0.14449236459078979"/>
          <c:w val="0.92307692307692313"/>
          <c:h val="9.727213075638271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05195689570819E-2"/>
          <c:y val="0.19102389598474462"/>
          <c:w val="0.92103054916817106"/>
          <c:h val="0.60874654732040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'Wages US and MN'!$H$2</c:f>
              <c:strCache>
                <c:ptCount val="1"/>
                <c:pt idx="0">
                  <c:v>March 2025</c:v>
                </c:pt>
              </c:strCache>
            </c:strRef>
          </c:tx>
          <c:spPr>
            <a:solidFill>
              <a:srgbClr val="78BE21"/>
            </a:solidFill>
          </c:spPr>
          <c:invertIfNegative val="0"/>
          <c:dLbls>
            <c:dLbl>
              <c:idx val="8"/>
              <c:layout>
                <c:manualLayout>
                  <c:x val="7.5614389239654252E-3"/>
                  <c:y val="-3.528113928632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30-4968-84E7-8D3BBF7BBA8D}"/>
                </c:ext>
              </c:extLst>
            </c:dLbl>
            <c:dLbl>
              <c:idx val="9"/>
              <c:layout>
                <c:manualLayout>
                  <c:x val="3.780719461982782E-3"/>
                  <c:y val="-3.5281139286325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30-4968-84E7-8D3BBF7BBA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'Wages US and MN'!$A$33:$A$42</c:f>
              <c:strCache>
                <c:ptCount val="10"/>
                <c:pt idx="0">
                  <c:v>'20</c:v>
                </c:pt>
                <c:pt idx="1">
                  <c:v>'21</c:v>
                </c:pt>
                <c:pt idx="2">
                  <c:v>'22</c:v>
                </c:pt>
                <c:pt idx="3">
                  <c:v>'23</c:v>
                </c:pt>
                <c:pt idx="4">
                  <c:v>'24E</c:v>
                </c:pt>
                <c:pt idx="5">
                  <c:v>'25F</c:v>
                </c:pt>
                <c:pt idx="6">
                  <c:v>'26F</c:v>
                </c:pt>
                <c:pt idx="7">
                  <c:v>'27F</c:v>
                </c:pt>
                <c:pt idx="8">
                  <c:v>'28F</c:v>
                </c:pt>
                <c:pt idx="9">
                  <c:v>'29F</c:v>
                </c:pt>
              </c:strCache>
            </c:strRef>
          </c:cat>
          <c:val>
            <c:numRef>
              <c:f>'Wages US and MN'!$M$33:$M$42</c:f>
              <c:numCache>
                <c:formatCode>General</c:formatCode>
                <c:ptCount val="10"/>
                <c:pt idx="5" formatCode="0.0">
                  <c:v>4.5362026895089169</c:v>
                </c:pt>
                <c:pt idx="6" formatCode="0.0">
                  <c:v>4.6108822565459118</c:v>
                </c:pt>
                <c:pt idx="7" formatCode="0.0">
                  <c:v>4.4271718405139104</c:v>
                </c:pt>
                <c:pt idx="8" formatCode="0.0">
                  <c:v>4.3988020566461117</c:v>
                </c:pt>
                <c:pt idx="9" formatCode="0.0">
                  <c:v>4.0380059164016879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730-4968-84E7-8D3BBF7BB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5023208"/>
        <c:axId val="415306496"/>
      </c:barChart>
      <c:barChart>
        <c:barDir val="col"/>
        <c:grouping val="clustered"/>
        <c:varyColors val="0"/>
        <c:ser>
          <c:idx val="2"/>
          <c:order val="1"/>
          <c:tx>
            <c:strRef>
              <c:f>'Wages US and MN'!$O$2</c:f>
              <c:strCache>
                <c:ptCount val="1"/>
                <c:pt idx="0">
                  <c:v>History</c:v>
                </c:pt>
              </c:strCache>
            </c:strRef>
          </c:tx>
          <c:spPr>
            <a:solidFill>
              <a:srgbClr val="00386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'Wages US and MN'!$A$33:$A$42</c:f>
              <c:strCache>
                <c:ptCount val="10"/>
                <c:pt idx="0">
                  <c:v>'20</c:v>
                </c:pt>
                <c:pt idx="1">
                  <c:v>'21</c:v>
                </c:pt>
                <c:pt idx="2">
                  <c:v>'22</c:v>
                </c:pt>
                <c:pt idx="3">
                  <c:v>'23</c:v>
                </c:pt>
                <c:pt idx="4">
                  <c:v>'24E</c:v>
                </c:pt>
                <c:pt idx="5">
                  <c:v>'25F</c:v>
                </c:pt>
                <c:pt idx="6">
                  <c:v>'26F</c:v>
                </c:pt>
                <c:pt idx="7">
                  <c:v>'27F</c:v>
                </c:pt>
                <c:pt idx="8">
                  <c:v>'28F</c:v>
                </c:pt>
                <c:pt idx="9">
                  <c:v>'29F</c:v>
                </c:pt>
              </c:strCache>
            </c:strRef>
          </c:cat>
          <c:val>
            <c:numRef>
              <c:f>'Wages US and MN'!$O$33:$O$42</c:f>
              <c:numCache>
                <c:formatCode>0.0</c:formatCode>
                <c:ptCount val="10"/>
                <c:pt idx="0">
                  <c:v>1.5068508061028663</c:v>
                </c:pt>
                <c:pt idx="1">
                  <c:v>8.9791683294756055</c:v>
                </c:pt>
                <c:pt idx="2">
                  <c:v>7.8281678704586799</c:v>
                </c:pt>
                <c:pt idx="3">
                  <c:v>5.4132702029603852</c:v>
                </c:pt>
                <c:pt idx="4">
                  <c:v>5.6706646290402229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730-4968-84E7-8D3BBF7BB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8970208"/>
        <c:axId val="748969552"/>
      </c:barChart>
      <c:catAx>
        <c:axId val="415023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Calendar Year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15306496"/>
        <c:crosses val="autoZero"/>
        <c:auto val="1"/>
        <c:lblAlgn val="ctr"/>
        <c:lblOffset val="100"/>
        <c:noMultiLvlLbl val="0"/>
      </c:catAx>
      <c:valAx>
        <c:axId val="41530649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15023208"/>
        <c:crosses val="autoZero"/>
        <c:crossBetween val="between"/>
      </c:valAx>
      <c:valAx>
        <c:axId val="748969552"/>
        <c:scaling>
          <c:orientation val="minMax"/>
          <c:max val="10"/>
          <c:min val="-4"/>
        </c:scaling>
        <c:delete val="1"/>
        <c:axPos val="r"/>
        <c:numFmt formatCode="0.0" sourceLinked="1"/>
        <c:majorTickMark val="out"/>
        <c:minorTickMark val="none"/>
        <c:tickLblPos val="nextTo"/>
        <c:crossAx val="748970208"/>
        <c:crosses val="max"/>
        <c:crossBetween val="between"/>
      </c:valAx>
      <c:catAx>
        <c:axId val="74897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896955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7621744397334969"/>
          <c:y val="0.13689651878437206"/>
          <c:w val="0.20882529106938555"/>
          <c:h val="0.1785463775433616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44895349619758E-2"/>
          <c:y val="0.14731435085852745"/>
          <c:w val="0.87294669897032107"/>
          <c:h val="0.66804589045753371"/>
        </c:manualLayout>
      </c:layout>
      <c:barChart>
        <c:barDir val="col"/>
        <c:grouping val="clustered"/>
        <c:varyColors val="0"/>
        <c:ser>
          <c:idx val="1"/>
          <c:order val="2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'Unemployment Rate MN vs US'!$C$362:$C$587</c:f>
              <c:strCache>
                <c:ptCount val="217"/>
                <c:pt idx="0">
                  <c:v>'06</c:v>
                </c:pt>
                <c:pt idx="12">
                  <c:v>'07</c:v>
                </c:pt>
                <c:pt idx="24">
                  <c:v>'08</c:v>
                </c:pt>
                <c:pt idx="36">
                  <c:v>'09</c:v>
                </c:pt>
                <c:pt idx="48">
                  <c:v>'10</c:v>
                </c:pt>
                <c:pt idx="60">
                  <c:v>'11</c:v>
                </c:pt>
                <c:pt idx="72">
                  <c:v>'12</c:v>
                </c:pt>
                <c:pt idx="84">
                  <c:v>'13</c:v>
                </c:pt>
                <c:pt idx="96">
                  <c:v>'14</c:v>
                </c:pt>
                <c:pt idx="108">
                  <c:v>'15</c:v>
                </c:pt>
                <c:pt idx="120">
                  <c:v>'16</c:v>
                </c:pt>
                <c:pt idx="132">
                  <c:v>'17</c:v>
                </c:pt>
                <c:pt idx="144">
                  <c:v>'18</c:v>
                </c:pt>
                <c:pt idx="156">
                  <c:v>'19</c:v>
                </c:pt>
                <c:pt idx="168">
                  <c:v>'20</c:v>
                </c:pt>
                <c:pt idx="180">
                  <c:v>'21</c:v>
                </c:pt>
                <c:pt idx="192">
                  <c:v>'22</c:v>
                </c:pt>
                <c:pt idx="204">
                  <c:v>'23</c:v>
                </c:pt>
                <c:pt idx="216">
                  <c:v>'24</c:v>
                </c:pt>
              </c:strCache>
            </c:strRef>
          </c:cat>
          <c:val>
            <c:numRef>
              <c:f>'Unemployment Rate MN vs US'!$D$362:$D$589</c:f>
              <c:numCache>
                <c:formatCode>General</c:formatCode>
                <c:ptCount val="2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#,##0">
                  <c:v>49999</c:v>
                </c:pt>
                <c:pt idx="24" formatCode="#,##0">
                  <c:v>49999</c:v>
                </c:pt>
                <c:pt idx="25" formatCode="#,##0">
                  <c:v>49999</c:v>
                </c:pt>
                <c:pt idx="26" formatCode="#,##0">
                  <c:v>49999</c:v>
                </c:pt>
                <c:pt idx="27" formatCode="#,##0">
                  <c:v>49999</c:v>
                </c:pt>
                <c:pt idx="28" formatCode="#,##0">
                  <c:v>49999</c:v>
                </c:pt>
                <c:pt idx="29" formatCode="#,##0">
                  <c:v>49999</c:v>
                </c:pt>
                <c:pt idx="30" formatCode="#,##0">
                  <c:v>49999</c:v>
                </c:pt>
                <c:pt idx="31" formatCode="#,##0">
                  <c:v>49999</c:v>
                </c:pt>
                <c:pt idx="32" formatCode="#,##0">
                  <c:v>49999</c:v>
                </c:pt>
                <c:pt idx="33" formatCode="#,##0">
                  <c:v>49999</c:v>
                </c:pt>
                <c:pt idx="34" formatCode="#,##0">
                  <c:v>49999</c:v>
                </c:pt>
                <c:pt idx="35" formatCode="#,##0">
                  <c:v>49999</c:v>
                </c:pt>
                <c:pt idx="36" formatCode="#,##0">
                  <c:v>49999</c:v>
                </c:pt>
                <c:pt idx="37" formatCode="#,##0">
                  <c:v>49999</c:v>
                </c:pt>
                <c:pt idx="38" formatCode="#,##0">
                  <c:v>49999</c:v>
                </c:pt>
                <c:pt idx="39" formatCode="#,##0">
                  <c:v>49999</c:v>
                </c:pt>
                <c:pt idx="40" formatCode="#,##0">
                  <c:v>49999</c:v>
                </c:pt>
                <c:pt idx="41" formatCode="#,##0">
                  <c:v>49999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 formatCode="#,##0">
                  <c:v>49999</c:v>
                </c:pt>
                <c:pt idx="170" formatCode="#,##0">
                  <c:v>49999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E-4365-B763-E61161CA9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7625272"/>
        <c:axId val="417625664"/>
      </c:barChart>
      <c:lineChart>
        <c:grouping val="standard"/>
        <c:varyColors val="0"/>
        <c:ser>
          <c:idx val="2"/>
          <c:order val="0"/>
          <c:tx>
            <c:strRef>
              <c:f>'Unemployment Rate MN vs US'!$I$1</c:f>
              <c:strCache>
                <c:ptCount val="1"/>
                <c:pt idx="0">
                  <c:v>U.S.</c:v>
                </c:pt>
              </c:strCache>
            </c:strRef>
          </c:tx>
          <c:spPr>
            <a:ln w="31750">
              <a:solidFill>
                <a:srgbClr val="003865"/>
              </a:solidFill>
              <a:prstDash val="solid"/>
            </a:ln>
          </c:spPr>
          <c:marker>
            <c:symbol val="none"/>
          </c:marker>
          <c:dLbls>
            <c:dLbl>
              <c:idx val="2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DE-4365-B763-E61161CA9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'Unemployment Rate MN vs US'!$C$362:$C$590</c:f>
              <c:strCache>
                <c:ptCount val="229"/>
                <c:pt idx="0">
                  <c:v>'06</c:v>
                </c:pt>
                <c:pt idx="12">
                  <c:v>'07</c:v>
                </c:pt>
                <c:pt idx="24">
                  <c:v>'08</c:v>
                </c:pt>
                <c:pt idx="36">
                  <c:v>'09</c:v>
                </c:pt>
                <c:pt idx="48">
                  <c:v>'10</c:v>
                </c:pt>
                <c:pt idx="60">
                  <c:v>'11</c:v>
                </c:pt>
                <c:pt idx="72">
                  <c:v>'12</c:v>
                </c:pt>
                <c:pt idx="84">
                  <c:v>'13</c:v>
                </c:pt>
                <c:pt idx="96">
                  <c:v>'14</c:v>
                </c:pt>
                <c:pt idx="108">
                  <c:v>'15</c:v>
                </c:pt>
                <c:pt idx="120">
                  <c:v>'16</c:v>
                </c:pt>
                <c:pt idx="132">
                  <c:v>'17</c:v>
                </c:pt>
                <c:pt idx="144">
                  <c:v>'18</c:v>
                </c:pt>
                <c:pt idx="156">
                  <c:v>'19</c:v>
                </c:pt>
                <c:pt idx="168">
                  <c:v>'20</c:v>
                </c:pt>
                <c:pt idx="180">
                  <c:v>'21</c:v>
                </c:pt>
                <c:pt idx="192">
                  <c:v>'22</c:v>
                </c:pt>
                <c:pt idx="204">
                  <c:v>'23</c:v>
                </c:pt>
                <c:pt idx="216">
                  <c:v>'24</c:v>
                </c:pt>
                <c:pt idx="228">
                  <c:v>'25</c:v>
                </c:pt>
              </c:strCache>
            </c:strRef>
          </c:cat>
          <c:val>
            <c:numRef>
              <c:f>'Unemployment Rate MN vs US'!$H$362:$H$590</c:f>
              <c:numCache>
                <c:formatCode>0.0%</c:formatCode>
                <c:ptCount val="229"/>
                <c:pt idx="0">
                  <c:v>4.7E-2</c:v>
                </c:pt>
                <c:pt idx="1">
                  <c:v>4.8000000000000001E-2</c:v>
                </c:pt>
                <c:pt idx="2">
                  <c:v>4.7E-2</c:v>
                </c:pt>
                <c:pt idx="3">
                  <c:v>4.7E-2</c:v>
                </c:pt>
                <c:pt idx="4">
                  <c:v>4.5999999999999999E-2</c:v>
                </c:pt>
                <c:pt idx="5">
                  <c:v>4.5999999999999999E-2</c:v>
                </c:pt>
                <c:pt idx="6">
                  <c:v>4.7E-2</c:v>
                </c:pt>
                <c:pt idx="7">
                  <c:v>4.7E-2</c:v>
                </c:pt>
                <c:pt idx="8">
                  <c:v>4.4999999999999998E-2</c:v>
                </c:pt>
                <c:pt idx="9">
                  <c:v>4.4000000000000004E-2</c:v>
                </c:pt>
                <c:pt idx="10">
                  <c:v>4.4999999999999998E-2</c:v>
                </c:pt>
                <c:pt idx="11">
                  <c:v>4.4000000000000004E-2</c:v>
                </c:pt>
                <c:pt idx="12">
                  <c:v>4.5999999999999999E-2</c:v>
                </c:pt>
                <c:pt idx="13">
                  <c:v>4.4999999999999998E-2</c:v>
                </c:pt>
                <c:pt idx="14">
                  <c:v>4.4000000000000004E-2</c:v>
                </c:pt>
                <c:pt idx="15">
                  <c:v>4.4999999999999998E-2</c:v>
                </c:pt>
                <c:pt idx="16">
                  <c:v>4.4000000000000004E-2</c:v>
                </c:pt>
                <c:pt idx="17">
                  <c:v>4.5999999999999999E-2</c:v>
                </c:pt>
                <c:pt idx="18">
                  <c:v>4.7E-2</c:v>
                </c:pt>
                <c:pt idx="19">
                  <c:v>4.5999999999999999E-2</c:v>
                </c:pt>
                <c:pt idx="20">
                  <c:v>4.7E-2</c:v>
                </c:pt>
                <c:pt idx="21">
                  <c:v>4.7E-2</c:v>
                </c:pt>
                <c:pt idx="22">
                  <c:v>4.7E-2</c:v>
                </c:pt>
                <c:pt idx="23">
                  <c:v>0.05</c:v>
                </c:pt>
                <c:pt idx="24">
                  <c:v>0.05</c:v>
                </c:pt>
                <c:pt idx="25">
                  <c:v>4.9000000000000002E-2</c:v>
                </c:pt>
                <c:pt idx="26">
                  <c:v>5.0999999999999997E-2</c:v>
                </c:pt>
                <c:pt idx="27">
                  <c:v>0.05</c:v>
                </c:pt>
                <c:pt idx="28">
                  <c:v>5.4000000000000006E-2</c:v>
                </c:pt>
                <c:pt idx="29">
                  <c:v>5.5999999999999994E-2</c:v>
                </c:pt>
                <c:pt idx="30">
                  <c:v>5.7999999999999996E-2</c:v>
                </c:pt>
                <c:pt idx="31">
                  <c:v>6.0999999999999999E-2</c:v>
                </c:pt>
                <c:pt idx="32">
                  <c:v>6.0999999999999999E-2</c:v>
                </c:pt>
                <c:pt idx="33">
                  <c:v>6.5000000000000002E-2</c:v>
                </c:pt>
                <c:pt idx="34">
                  <c:v>6.8000000000000005E-2</c:v>
                </c:pt>
                <c:pt idx="35">
                  <c:v>7.2999999999999995E-2</c:v>
                </c:pt>
                <c:pt idx="36">
                  <c:v>7.8E-2</c:v>
                </c:pt>
                <c:pt idx="37">
                  <c:v>8.3000000000000004E-2</c:v>
                </c:pt>
                <c:pt idx="38">
                  <c:v>8.6999999999999994E-2</c:v>
                </c:pt>
                <c:pt idx="39">
                  <c:v>0.09</c:v>
                </c:pt>
                <c:pt idx="40">
                  <c:v>9.4E-2</c:v>
                </c:pt>
                <c:pt idx="41">
                  <c:v>9.5000000000000001E-2</c:v>
                </c:pt>
                <c:pt idx="42">
                  <c:v>9.5000000000000001E-2</c:v>
                </c:pt>
                <c:pt idx="43">
                  <c:v>9.6000000000000002E-2</c:v>
                </c:pt>
                <c:pt idx="44">
                  <c:v>9.8000000000000004E-2</c:v>
                </c:pt>
                <c:pt idx="45">
                  <c:v>0.1</c:v>
                </c:pt>
                <c:pt idx="46">
                  <c:v>9.9000000000000005E-2</c:v>
                </c:pt>
                <c:pt idx="47">
                  <c:v>9.9000000000000005E-2</c:v>
                </c:pt>
                <c:pt idx="48">
                  <c:v>9.8000000000000004E-2</c:v>
                </c:pt>
                <c:pt idx="49">
                  <c:v>9.8000000000000004E-2</c:v>
                </c:pt>
                <c:pt idx="50">
                  <c:v>9.9000000000000005E-2</c:v>
                </c:pt>
                <c:pt idx="51">
                  <c:v>9.9000000000000005E-2</c:v>
                </c:pt>
                <c:pt idx="52">
                  <c:v>9.6000000000000002E-2</c:v>
                </c:pt>
                <c:pt idx="53">
                  <c:v>9.4E-2</c:v>
                </c:pt>
                <c:pt idx="54">
                  <c:v>9.4E-2</c:v>
                </c:pt>
                <c:pt idx="55">
                  <c:v>9.5000000000000001E-2</c:v>
                </c:pt>
                <c:pt idx="56">
                  <c:v>9.5000000000000001E-2</c:v>
                </c:pt>
                <c:pt idx="57">
                  <c:v>9.4E-2</c:v>
                </c:pt>
                <c:pt idx="58">
                  <c:v>9.8000000000000004E-2</c:v>
                </c:pt>
                <c:pt idx="59">
                  <c:v>9.3000000000000013E-2</c:v>
                </c:pt>
                <c:pt idx="60">
                  <c:v>9.0999999999999998E-2</c:v>
                </c:pt>
                <c:pt idx="61">
                  <c:v>0.09</c:v>
                </c:pt>
                <c:pt idx="62">
                  <c:v>0.09</c:v>
                </c:pt>
                <c:pt idx="63">
                  <c:v>9.0999999999999998E-2</c:v>
                </c:pt>
                <c:pt idx="64">
                  <c:v>0.09</c:v>
                </c:pt>
                <c:pt idx="65">
                  <c:v>9.0999999999999998E-2</c:v>
                </c:pt>
                <c:pt idx="66">
                  <c:v>0.09</c:v>
                </c:pt>
                <c:pt idx="67">
                  <c:v>0.09</c:v>
                </c:pt>
                <c:pt idx="68">
                  <c:v>0.09</c:v>
                </c:pt>
                <c:pt idx="69">
                  <c:v>8.8000000000000009E-2</c:v>
                </c:pt>
                <c:pt idx="70">
                  <c:v>8.5999999999999993E-2</c:v>
                </c:pt>
                <c:pt idx="71">
                  <c:v>8.5000000000000006E-2</c:v>
                </c:pt>
                <c:pt idx="72">
                  <c:v>8.3000000000000004E-2</c:v>
                </c:pt>
                <c:pt idx="73">
                  <c:v>8.3000000000000004E-2</c:v>
                </c:pt>
                <c:pt idx="74">
                  <c:v>8.199999999999999E-2</c:v>
                </c:pt>
                <c:pt idx="75">
                  <c:v>8.199999999999999E-2</c:v>
                </c:pt>
                <c:pt idx="76">
                  <c:v>8.199999999999999E-2</c:v>
                </c:pt>
                <c:pt idx="77">
                  <c:v>8.199999999999999E-2</c:v>
                </c:pt>
                <c:pt idx="78">
                  <c:v>8.199999999999999E-2</c:v>
                </c:pt>
                <c:pt idx="79">
                  <c:v>8.1000000000000003E-2</c:v>
                </c:pt>
                <c:pt idx="80">
                  <c:v>7.8E-2</c:v>
                </c:pt>
                <c:pt idx="81">
                  <c:v>7.8E-2</c:v>
                </c:pt>
                <c:pt idx="82">
                  <c:v>7.6999999999999999E-2</c:v>
                </c:pt>
                <c:pt idx="83">
                  <c:v>7.9000000000000001E-2</c:v>
                </c:pt>
                <c:pt idx="84">
                  <c:v>0.08</c:v>
                </c:pt>
                <c:pt idx="85">
                  <c:v>7.6999999999999999E-2</c:v>
                </c:pt>
                <c:pt idx="86">
                  <c:v>7.4999999999999997E-2</c:v>
                </c:pt>
                <c:pt idx="87">
                  <c:v>7.5999999999999998E-2</c:v>
                </c:pt>
                <c:pt idx="88">
                  <c:v>7.4999999999999997E-2</c:v>
                </c:pt>
                <c:pt idx="89">
                  <c:v>7.4999999999999997E-2</c:v>
                </c:pt>
                <c:pt idx="90">
                  <c:v>7.2999999999999995E-2</c:v>
                </c:pt>
                <c:pt idx="91">
                  <c:v>7.2000000000000008E-2</c:v>
                </c:pt>
                <c:pt idx="92">
                  <c:v>7.2000000000000008E-2</c:v>
                </c:pt>
                <c:pt idx="93">
                  <c:v>7.2000000000000008E-2</c:v>
                </c:pt>
                <c:pt idx="94">
                  <c:v>6.9000000000000006E-2</c:v>
                </c:pt>
                <c:pt idx="95">
                  <c:v>6.7000000000000004E-2</c:v>
                </c:pt>
                <c:pt idx="96">
                  <c:v>6.6000000000000003E-2</c:v>
                </c:pt>
                <c:pt idx="97">
                  <c:v>6.7000000000000004E-2</c:v>
                </c:pt>
                <c:pt idx="98">
                  <c:v>6.7000000000000004E-2</c:v>
                </c:pt>
                <c:pt idx="99">
                  <c:v>6.3E-2</c:v>
                </c:pt>
                <c:pt idx="100">
                  <c:v>6.3E-2</c:v>
                </c:pt>
                <c:pt idx="101">
                  <c:v>6.0999999999999999E-2</c:v>
                </c:pt>
                <c:pt idx="102">
                  <c:v>6.2E-2</c:v>
                </c:pt>
                <c:pt idx="103">
                  <c:v>6.2E-2</c:v>
                </c:pt>
                <c:pt idx="104">
                  <c:v>5.9000000000000004E-2</c:v>
                </c:pt>
                <c:pt idx="105">
                  <c:v>5.7000000000000002E-2</c:v>
                </c:pt>
                <c:pt idx="106">
                  <c:v>5.7999999999999996E-2</c:v>
                </c:pt>
                <c:pt idx="107">
                  <c:v>5.5999999999999994E-2</c:v>
                </c:pt>
                <c:pt idx="108">
                  <c:v>5.7000000000000002E-2</c:v>
                </c:pt>
                <c:pt idx="109">
                  <c:v>5.5E-2</c:v>
                </c:pt>
                <c:pt idx="110">
                  <c:v>5.5E-2</c:v>
                </c:pt>
                <c:pt idx="111">
                  <c:v>5.4000000000000006E-2</c:v>
                </c:pt>
                <c:pt idx="112">
                  <c:v>5.5E-2</c:v>
                </c:pt>
                <c:pt idx="113">
                  <c:v>5.2999999999999999E-2</c:v>
                </c:pt>
                <c:pt idx="114">
                  <c:v>5.2000000000000005E-2</c:v>
                </c:pt>
                <c:pt idx="115">
                  <c:v>5.0999999999999997E-2</c:v>
                </c:pt>
                <c:pt idx="116">
                  <c:v>0.05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4.9000000000000002E-2</c:v>
                </c:pt>
                <c:pt idx="121">
                  <c:v>4.9000000000000002E-2</c:v>
                </c:pt>
                <c:pt idx="122">
                  <c:v>0.05</c:v>
                </c:pt>
                <c:pt idx="123">
                  <c:v>0.05</c:v>
                </c:pt>
                <c:pt idx="124">
                  <c:v>4.7E-2</c:v>
                </c:pt>
                <c:pt idx="125">
                  <c:v>4.9000000000000002E-2</c:v>
                </c:pt>
                <c:pt idx="126">
                  <c:v>4.9000000000000002E-2</c:v>
                </c:pt>
                <c:pt idx="127">
                  <c:v>4.9000000000000002E-2</c:v>
                </c:pt>
                <c:pt idx="128">
                  <c:v>0.05</c:v>
                </c:pt>
                <c:pt idx="129">
                  <c:v>4.9000000000000002E-2</c:v>
                </c:pt>
                <c:pt idx="130">
                  <c:v>4.5999999999999999E-2</c:v>
                </c:pt>
                <c:pt idx="131">
                  <c:v>4.7E-2</c:v>
                </c:pt>
                <c:pt idx="132">
                  <c:v>4.7E-2</c:v>
                </c:pt>
                <c:pt idx="133">
                  <c:v>4.5999999999999999E-2</c:v>
                </c:pt>
                <c:pt idx="134">
                  <c:v>4.4000000000000004E-2</c:v>
                </c:pt>
                <c:pt idx="135">
                  <c:v>4.4000000000000004E-2</c:v>
                </c:pt>
                <c:pt idx="136">
                  <c:v>4.4000000000000004E-2</c:v>
                </c:pt>
                <c:pt idx="137">
                  <c:v>4.2999999999999997E-2</c:v>
                </c:pt>
                <c:pt idx="138">
                  <c:v>4.2999999999999997E-2</c:v>
                </c:pt>
                <c:pt idx="139">
                  <c:v>4.4000000000000004E-2</c:v>
                </c:pt>
                <c:pt idx="140">
                  <c:v>4.2999999999999997E-2</c:v>
                </c:pt>
                <c:pt idx="141">
                  <c:v>4.2000000000000003E-2</c:v>
                </c:pt>
                <c:pt idx="142">
                  <c:v>4.2000000000000003E-2</c:v>
                </c:pt>
                <c:pt idx="143">
                  <c:v>4.0999999999999995E-2</c:v>
                </c:pt>
                <c:pt idx="144">
                  <c:v>0.04</c:v>
                </c:pt>
                <c:pt idx="145">
                  <c:v>4.0999999999999995E-2</c:v>
                </c:pt>
                <c:pt idx="146">
                  <c:v>0.04</c:v>
                </c:pt>
                <c:pt idx="147">
                  <c:v>0.04</c:v>
                </c:pt>
                <c:pt idx="148">
                  <c:v>3.7999999999999999E-2</c:v>
                </c:pt>
                <c:pt idx="149">
                  <c:v>0.04</c:v>
                </c:pt>
                <c:pt idx="150">
                  <c:v>3.7999999999999999E-2</c:v>
                </c:pt>
                <c:pt idx="151">
                  <c:v>3.7999999999999999E-2</c:v>
                </c:pt>
                <c:pt idx="152">
                  <c:v>3.7000000000000005E-2</c:v>
                </c:pt>
                <c:pt idx="153">
                  <c:v>3.7999999999999999E-2</c:v>
                </c:pt>
                <c:pt idx="154">
                  <c:v>3.7999999999999999E-2</c:v>
                </c:pt>
                <c:pt idx="155">
                  <c:v>3.9E-2</c:v>
                </c:pt>
                <c:pt idx="156">
                  <c:v>0.04</c:v>
                </c:pt>
                <c:pt idx="157">
                  <c:v>3.7999999999999999E-2</c:v>
                </c:pt>
                <c:pt idx="158">
                  <c:v>3.7999999999999999E-2</c:v>
                </c:pt>
                <c:pt idx="159">
                  <c:v>3.7000000000000005E-2</c:v>
                </c:pt>
                <c:pt idx="160">
                  <c:v>3.6000000000000004E-2</c:v>
                </c:pt>
                <c:pt idx="161">
                  <c:v>3.6000000000000004E-2</c:v>
                </c:pt>
                <c:pt idx="162">
                  <c:v>3.7000000000000005E-2</c:v>
                </c:pt>
                <c:pt idx="163">
                  <c:v>3.6000000000000004E-2</c:v>
                </c:pt>
                <c:pt idx="164">
                  <c:v>3.5000000000000003E-2</c:v>
                </c:pt>
                <c:pt idx="165">
                  <c:v>3.6000000000000004E-2</c:v>
                </c:pt>
                <c:pt idx="166">
                  <c:v>3.6000000000000004E-2</c:v>
                </c:pt>
                <c:pt idx="167">
                  <c:v>3.6000000000000004E-2</c:v>
                </c:pt>
                <c:pt idx="168">
                  <c:v>3.6000000000000004E-2</c:v>
                </c:pt>
                <c:pt idx="169">
                  <c:v>3.5000000000000003E-2</c:v>
                </c:pt>
                <c:pt idx="170">
                  <c:v>4.4000000000000004E-2</c:v>
                </c:pt>
                <c:pt idx="171">
                  <c:v>0.14800000000000002</c:v>
                </c:pt>
                <c:pt idx="172">
                  <c:v>0.13200000000000001</c:v>
                </c:pt>
                <c:pt idx="173">
                  <c:v>0.11</c:v>
                </c:pt>
                <c:pt idx="174">
                  <c:v>0.10199999999999999</c:v>
                </c:pt>
                <c:pt idx="175">
                  <c:v>8.4000000000000005E-2</c:v>
                </c:pt>
                <c:pt idx="176">
                  <c:v>7.8E-2</c:v>
                </c:pt>
                <c:pt idx="177">
                  <c:v>6.9000000000000006E-2</c:v>
                </c:pt>
                <c:pt idx="178">
                  <c:v>6.7000000000000004E-2</c:v>
                </c:pt>
                <c:pt idx="179">
                  <c:v>6.7000000000000004E-2</c:v>
                </c:pt>
                <c:pt idx="180">
                  <c:v>6.4000000000000001E-2</c:v>
                </c:pt>
                <c:pt idx="181">
                  <c:v>6.2E-2</c:v>
                </c:pt>
                <c:pt idx="182">
                  <c:v>6.0999999999999999E-2</c:v>
                </c:pt>
                <c:pt idx="183">
                  <c:v>6.0999999999999999E-2</c:v>
                </c:pt>
                <c:pt idx="184">
                  <c:v>5.7999999999999996E-2</c:v>
                </c:pt>
                <c:pt idx="185">
                  <c:v>5.9000000000000004E-2</c:v>
                </c:pt>
                <c:pt idx="186">
                  <c:v>5.4000000000000006E-2</c:v>
                </c:pt>
                <c:pt idx="187">
                  <c:v>5.0999999999999997E-2</c:v>
                </c:pt>
                <c:pt idx="188">
                  <c:v>4.7E-2</c:v>
                </c:pt>
                <c:pt idx="189">
                  <c:v>4.4999999999999998E-2</c:v>
                </c:pt>
                <c:pt idx="190">
                  <c:v>4.2000000000000003E-2</c:v>
                </c:pt>
                <c:pt idx="191">
                  <c:v>3.9E-2</c:v>
                </c:pt>
                <c:pt idx="192">
                  <c:v>0.04</c:v>
                </c:pt>
                <c:pt idx="193">
                  <c:v>3.7999999999999999E-2</c:v>
                </c:pt>
                <c:pt idx="194">
                  <c:v>3.7000000000000005E-2</c:v>
                </c:pt>
                <c:pt idx="195">
                  <c:v>3.7000000000000005E-2</c:v>
                </c:pt>
                <c:pt idx="196">
                  <c:v>3.6000000000000004E-2</c:v>
                </c:pt>
                <c:pt idx="197">
                  <c:v>3.6000000000000004E-2</c:v>
                </c:pt>
                <c:pt idx="198">
                  <c:v>3.5000000000000003E-2</c:v>
                </c:pt>
                <c:pt idx="199">
                  <c:v>3.6000000000000004E-2</c:v>
                </c:pt>
                <c:pt idx="200">
                  <c:v>3.5000000000000003E-2</c:v>
                </c:pt>
                <c:pt idx="201">
                  <c:v>3.6000000000000004E-2</c:v>
                </c:pt>
                <c:pt idx="202">
                  <c:v>3.6000000000000004E-2</c:v>
                </c:pt>
                <c:pt idx="203">
                  <c:v>3.5000000000000003E-2</c:v>
                </c:pt>
                <c:pt idx="204">
                  <c:v>3.5000000000000003E-2</c:v>
                </c:pt>
                <c:pt idx="205">
                  <c:v>3.6000000000000004E-2</c:v>
                </c:pt>
                <c:pt idx="206">
                  <c:v>3.5000000000000003E-2</c:v>
                </c:pt>
                <c:pt idx="207">
                  <c:v>3.4000000000000002E-2</c:v>
                </c:pt>
                <c:pt idx="208">
                  <c:v>3.6000000000000004E-2</c:v>
                </c:pt>
                <c:pt idx="209">
                  <c:v>3.6000000000000004E-2</c:v>
                </c:pt>
                <c:pt idx="210">
                  <c:v>3.5000000000000003E-2</c:v>
                </c:pt>
                <c:pt idx="211">
                  <c:v>3.7000000000000005E-2</c:v>
                </c:pt>
                <c:pt idx="212">
                  <c:v>3.7999999999999999E-2</c:v>
                </c:pt>
                <c:pt idx="213">
                  <c:v>3.9E-2</c:v>
                </c:pt>
                <c:pt idx="214">
                  <c:v>3.7000000000000005E-2</c:v>
                </c:pt>
                <c:pt idx="215">
                  <c:v>3.7999999999999999E-2</c:v>
                </c:pt>
                <c:pt idx="216">
                  <c:v>3.7000000000000005E-2</c:v>
                </c:pt>
                <c:pt idx="217">
                  <c:v>3.9E-2</c:v>
                </c:pt>
                <c:pt idx="218">
                  <c:v>3.9E-2</c:v>
                </c:pt>
                <c:pt idx="219">
                  <c:v>3.9E-2</c:v>
                </c:pt>
                <c:pt idx="220">
                  <c:v>0.04</c:v>
                </c:pt>
                <c:pt idx="221">
                  <c:v>4.0999999999999995E-2</c:v>
                </c:pt>
                <c:pt idx="222">
                  <c:v>4.2000000000000003E-2</c:v>
                </c:pt>
                <c:pt idx="223">
                  <c:v>4.2000000000000003E-2</c:v>
                </c:pt>
                <c:pt idx="224">
                  <c:v>4.0999999999999995E-2</c:v>
                </c:pt>
                <c:pt idx="225">
                  <c:v>4.0999999999999995E-2</c:v>
                </c:pt>
                <c:pt idx="226">
                  <c:v>4.2000000000000003E-2</c:v>
                </c:pt>
                <c:pt idx="227">
                  <c:v>4.0999999999999995E-2</c:v>
                </c:pt>
                <c:pt idx="228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E-4365-B763-E61161CA945E}"/>
            </c:ext>
          </c:extLst>
        </c:ser>
        <c:ser>
          <c:idx val="0"/>
          <c:order val="1"/>
          <c:tx>
            <c:strRef>
              <c:f>'Unemployment Rate MN vs US'!$G$1</c:f>
              <c:strCache>
                <c:ptCount val="1"/>
                <c:pt idx="0">
                  <c:v>Minnesota</c:v>
                </c:pt>
              </c:strCache>
            </c:strRef>
          </c:tx>
          <c:spPr>
            <a:ln w="31750">
              <a:solidFill>
                <a:srgbClr val="008EAA"/>
              </a:solidFill>
            </a:ln>
          </c:spPr>
          <c:marker>
            <c:symbol val="none"/>
          </c:marker>
          <c:dLbls>
            <c:dLbl>
              <c:idx val="2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DE-4365-B763-E61161CA9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'Unemployment Rate MN vs US'!$C$362:$C$590</c:f>
              <c:strCache>
                <c:ptCount val="229"/>
                <c:pt idx="0">
                  <c:v>'06</c:v>
                </c:pt>
                <c:pt idx="12">
                  <c:v>'07</c:v>
                </c:pt>
                <c:pt idx="24">
                  <c:v>'08</c:v>
                </c:pt>
                <c:pt idx="36">
                  <c:v>'09</c:v>
                </c:pt>
                <c:pt idx="48">
                  <c:v>'10</c:v>
                </c:pt>
                <c:pt idx="60">
                  <c:v>'11</c:v>
                </c:pt>
                <c:pt idx="72">
                  <c:v>'12</c:v>
                </c:pt>
                <c:pt idx="84">
                  <c:v>'13</c:v>
                </c:pt>
                <c:pt idx="96">
                  <c:v>'14</c:v>
                </c:pt>
                <c:pt idx="108">
                  <c:v>'15</c:v>
                </c:pt>
                <c:pt idx="120">
                  <c:v>'16</c:v>
                </c:pt>
                <c:pt idx="132">
                  <c:v>'17</c:v>
                </c:pt>
                <c:pt idx="144">
                  <c:v>'18</c:v>
                </c:pt>
                <c:pt idx="156">
                  <c:v>'19</c:v>
                </c:pt>
                <c:pt idx="168">
                  <c:v>'20</c:v>
                </c:pt>
                <c:pt idx="180">
                  <c:v>'21</c:v>
                </c:pt>
                <c:pt idx="192">
                  <c:v>'22</c:v>
                </c:pt>
                <c:pt idx="204">
                  <c:v>'23</c:v>
                </c:pt>
                <c:pt idx="216">
                  <c:v>'24</c:v>
                </c:pt>
                <c:pt idx="228">
                  <c:v>'25</c:v>
                </c:pt>
              </c:strCache>
            </c:strRef>
          </c:cat>
          <c:val>
            <c:numRef>
              <c:f>'Unemployment Rate MN vs US'!$F$362:$F$590</c:f>
              <c:numCache>
                <c:formatCode>0.0%</c:formatCode>
                <c:ptCount val="229"/>
                <c:pt idx="0">
                  <c:v>4.0999999999999995E-2</c:v>
                </c:pt>
                <c:pt idx="1">
                  <c:v>0.04</c:v>
                </c:pt>
                <c:pt idx="2">
                  <c:v>0.04</c:v>
                </c:pt>
                <c:pt idx="3">
                  <c:v>3.9E-2</c:v>
                </c:pt>
                <c:pt idx="4">
                  <c:v>3.7999999999999999E-2</c:v>
                </c:pt>
                <c:pt idx="5">
                  <c:v>3.7999999999999999E-2</c:v>
                </c:pt>
                <c:pt idx="6">
                  <c:v>3.7999999999999999E-2</c:v>
                </c:pt>
                <c:pt idx="7">
                  <c:v>3.9E-2</c:v>
                </c:pt>
                <c:pt idx="8">
                  <c:v>0.04</c:v>
                </c:pt>
                <c:pt idx="9">
                  <c:v>4.0999999999999995E-2</c:v>
                </c:pt>
                <c:pt idx="10">
                  <c:v>4.2000000000000003E-2</c:v>
                </c:pt>
                <c:pt idx="11">
                  <c:v>4.2999999999999997E-2</c:v>
                </c:pt>
                <c:pt idx="12">
                  <c:v>4.2999999999999997E-2</c:v>
                </c:pt>
                <c:pt idx="13">
                  <c:v>4.4000000000000004E-2</c:v>
                </c:pt>
                <c:pt idx="14">
                  <c:v>4.4000000000000004E-2</c:v>
                </c:pt>
                <c:pt idx="15">
                  <c:v>4.4999999999999998E-2</c:v>
                </c:pt>
                <c:pt idx="16">
                  <c:v>4.4999999999999998E-2</c:v>
                </c:pt>
                <c:pt idx="17">
                  <c:v>4.4999999999999998E-2</c:v>
                </c:pt>
                <c:pt idx="18">
                  <c:v>4.5999999999999999E-2</c:v>
                </c:pt>
                <c:pt idx="19">
                  <c:v>4.5999999999999999E-2</c:v>
                </c:pt>
                <c:pt idx="20">
                  <c:v>4.7E-2</c:v>
                </c:pt>
                <c:pt idx="21">
                  <c:v>4.7E-2</c:v>
                </c:pt>
                <c:pt idx="22">
                  <c:v>4.7E-2</c:v>
                </c:pt>
                <c:pt idx="23">
                  <c:v>4.7E-2</c:v>
                </c:pt>
                <c:pt idx="24">
                  <c:v>4.7E-2</c:v>
                </c:pt>
                <c:pt idx="25">
                  <c:v>4.7E-2</c:v>
                </c:pt>
                <c:pt idx="26">
                  <c:v>4.8000000000000001E-2</c:v>
                </c:pt>
                <c:pt idx="27">
                  <c:v>4.9000000000000002E-2</c:v>
                </c:pt>
                <c:pt idx="28">
                  <c:v>5.0999999999999997E-2</c:v>
                </c:pt>
                <c:pt idx="29">
                  <c:v>5.2999999999999999E-2</c:v>
                </c:pt>
                <c:pt idx="30">
                  <c:v>5.4000000000000006E-2</c:v>
                </c:pt>
                <c:pt idx="31">
                  <c:v>5.5999999999999994E-2</c:v>
                </c:pt>
                <c:pt idx="32">
                  <c:v>5.7999999999999996E-2</c:v>
                </c:pt>
                <c:pt idx="33">
                  <c:v>0.06</c:v>
                </c:pt>
                <c:pt idx="34">
                  <c:v>6.3E-2</c:v>
                </c:pt>
                <c:pt idx="35">
                  <c:v>6.7000000000000004E-2</c:v>
                </c:pt>
                <c:pt idx="36">
                  <c:v>7.0000000000000007E-2</c:v>
                </c:pt>
                <c:pt idx="37">
                  <c:v>7.400000000000001E-2</c:v>
                </c:pt>
                <c:pt idx="38">
                  <c:v>7.6999999999999999E-2</c:v>
                </c:pt>
                <c:pt idx="39">
                  <c:v>7.9000000000000001E-2</c:v>
                </c:pt>
                <c:pt idx="40">
                  <c:v>0.08</c:v>
                </c:pt>
                <c:pt idx="41">
                  <c:v>0.08</c:v>
                </c:pt>
                <c:pt idx="42">
                  <c:v>0.08</c:v>
                </c:pt>
                <c:pt idx="43">
                  <c:v>0.08</c:v>
                </c:pt>
                <c:pt idx="44">
                  <c:v>7.9000000000000001E-2</c:v>
                </c:pt>
                <c:pt idx="45">
                  <c:v>7.8E-2</c:v>
                </c:pt>
                <c:pt idx="46">
                  <c:v>7.8E-2</c:v>
                </c:pt>
                <c:pt idx="47">
                  <c:v>7.6999999999999999E-2</c:v>
                </c:pt>
                <c:pt idx="48">
                  <c:v>7.6999999999999999E-2</c:v>
                </c:pt>
                <c:pt idx="49">
                  <c:v>7.6999999999999999E-2</c:v>
                </c:pt>
                <c:pt idx="50">
                  <c:v>7.5999999999999998E-2</c:v>
                </c:pt>
                <c:pt idx="51">
                  <c:v>7.4999999999999997E-2</c:v>
                </c:pt>
                <c:pt idx="52">
                  <c:v>7.400000000000001E-2</c:v>
                </c:pt>
                <c:pt idx="53">
                  <c:v>7.2999999999999995E-2</c:v>
                </c:pt>
                <c:pt idx="54">
                  <c:v>7.2000000000000008E-2</c:v>
                </c:pt>
                <c:pt idx="55">
                  <c:v>7.2999999999999995E-2</c:v>
                </c:pt>
                <c:pt idx="56">
                  <c:v>7.2999999999999995E-2</c:v>
                </c:pt>
                <c:pt idx="57">
                  <c:v>7.2999999999999995E-2</c:v>
                </c:pt>
                <c:pt idx="58">
                  <c:v>7.2000000000000008E-2</c:v>
                </c:pt>
                <c:pt idx="59">
                  <c:v>7.0999999999999994E-2</c:v>
                </c:pt>
                <c:pt idx="60">
                  <c:v>6.9000000000000006E-2</c:v>
                </c:pt>
                <c:pt idx="61">
                  <c:v>6.8000000000000005E-2</c:v>
                </c:pt>
                <c:pt idx="62">
                  <c:v>6.7000000000000004E-2</c:v>
                </c:pt>
                <c:pt idx="63">
                  <c:v>6.7000000000000004E-2</c:v>
                </c:pt>
                <c:pt idx="64">
                  <c:v>6.7000000000000004E-2</c:v>
                </c:pt>
                <c:pt idx="65">
                  <c:v>6.7000000000000004E-2</c:v>
                </c:pt>
                <c:pt idx="66">
                  <c:v>6.7000000000000004E-2</c:v>
                </c:pt>
                <c:pt idx="67">
                  <c:v>6.6000000000000003E-2</c:v>
                </c:pt>
                <c:pt idx="68">
                  <c:v>6.4000000000000001E-2</c:v>
                </c:pt>
                <c:pt idx="69">
                  <c:v>6.2E-2</c:v>
                </c:pt>
                <c:pt idx="70">
                  <c:v>0.06</c:v>
                </c:pt>
                <c:pt idx="71">
                  <c:v>5.9000000000000004E-2</c:v>
                </c:pt>
                <c:pt idx="72">
                  <c:v>5.7999999999999996E-2</c:v>
                </c:pt>
                <c:pt idx="73">
                  <c:v>5.7000000000000002E-2</c:v>
                </c:pt>
                <c:pt idx="74">
                  <c:v>5.7000000000000002E-2</c:v>
                </c:pt>
                <c:pt idx="75">
                  <c:v>5.7000000000000002E-2</c:v>
                </c:pt>
                <c:pt idx="76">
                  <c:v>5.7000000000000002E-2</c:v>
                </c:pt>
                <c:pt idx="77">
                  <c:v>5.7000000000000002E-2</c:v>
                </c:pt>
                <c:pt idx="78">
                  <c:v>5.7000000000000002E-2</c:v>
                </c:pt>
                <c:pt idx="79">
                  <c:v>5.7000000000000002E-2</c:v>
                </c:pt>
                <c:pt idx="80">
                  <c:v>5.5999999999999994E-2</c:v>
                </c:pt>
                <c:pt idx="81">
                  <c:v>5.5999999999999994E-2</c:v>
                </c:pt>
                <c:pt idx="82">
                  <c:v>5.5E-2</c:v>
                </c:pt>
                <c:pt idx="83">
                  <c:v>5.4000000000000006E-2</c:v>
                </c:pt>
                <c:pt idx="84">
                  <c:v>5.4000000000000006E-2</c:v>
                </c:pt>
                <c:pt idx="85">
                  <c:v>5.2999999999999999E-2</c:v>
                </c:pt>
                <c:pt idx="86">
                  <c:v>5.2000000000000005E-2</c:v>
                </c:pt>
                <c:pt idx="87">
                  <c:v>5.2000000000000005E-2</c:v>
                </c:pt>
                <c:pt idx="88">
                  <c:v>5.0999999999999997E-2</c:v>
                </c:pt>
                <c:pt idx="89">
                  <c:v>5.0999999999999997E-2</c:v>
                </c:pt>
                <c:pt idx="90">
                  <c:v>0.05</c:v>
                </c:pt>
                <c:pt idx="91">
                  <c:v>0.05</c:v>
                </c:pt>
                <c:pt idx="92">
                  <c:v>4.9000000000000002E-2</c:v>
                </c:pt>
                <c:pt idx="93">
                  <c:v>4.8000000000000001E-2</c:v>
                </c:pt>
                <c:pt idx="94">
                  <c:v>4.8000000000000001E-2</c:v>
                </c:pt>
                <c:pt idx="95">
                  <c:v>4.7E-2</c:v>
                </c:pt>
                <c:pt idx="96">
                  <c:v>4.7E-2</c:v>
                </c:pt>
                <c:pt idx="97">
                  <c:v>4.5999999999999999E-2</c:v>
                </c:pt>
                <c:pt idx="98">
                  <c:v>4.5999999999999999E-2</c:v>
                </c:pt>
                <c:pt idx="99">
                  <c:v>4.4999999999999998E-2</c:v>
                </c:pt>
                <c:pt idx="100">
                  <c:v>4.4000000000000004E-2</c:v>
                </c:pt>
                <c:pt idx="101">
                  <c:v>4.2999999999999997E-2</c:v>
                </c:pt>
                <c:pt idx="102">
                  <c:v>4.2000000000000003E-2</c:v>
                </c:pt>
                <c:pt idx="103">
                  <c:v>4.0999999999999995E-2</c:v>
                </c:pt>
                <c:pt idx="104">
                  <c:v>0.04</c:v>
                </c:pt>
                <c:pt idx="105">
                  <c:v>0.04</c:v>
                </c:pt>
                <c:pt idx="106">
                  <c:v>3.9E-2</c:v>
                </c:pt>
                <c:pt idx="107">
                  <c:v>3.9E-2</c:v>
                </c:pt>
                <c:pt idx="108">
                  <c:v>3.7999999999999999E-2</c:v>
                </c:pt>
                <c:pt idx="109">
                  <c:v>3.7999999999999999E-2</c:v>
                </c:pt>
                <c:pt idx="110">
                  <c:v>3.7999999999999999E-2</c:v>
                </c:pt>
                <c:pt idx="111">
                  <c:v>3.7999999999999999E-2</c:v>
                </c:pt>
                <c:pt idx="112">
                  <c:v>3.7999999999999999E-2</c:v>
                </c:pt>
                <c:pt idx="113">
                  <c:v>3.7999999999999999E-2</c:v>
                </c:pt>
                <c:pt idx="114">
                  <c:v>3.7999999999999999E-2</c:v>
                </c:pt>
                <c:pt idx="115">
                  <c:v>3.7999999999999999E-2</c:v>
                </c:pt>
                <c:pt idx="116">
                  <c:v>3.7999999999999999E-2</c:v>
                </c:pt>
                <c:pt idx="117">
                  <c:v>3.7000000000000005E-2</c:v>
                </c:pt>
                <c:pt idx="118">
                  <c:v>3.7999999999999999E-2</c:v>
                </c:pt>
                <c:pt idx="119">
                  <c:v>3.7999999999999999E-2</c:v>
                </c:pt>
                <c:pt idx="120">
                  <c:v>3.7999999999999999E-2</c:v>
                </c:pt>
                <c:pt idx="121">
                  <c:v>3.7999999999999999E-2</c:v>
                </c:pt>
                <c:pt idx="122">
                  <c:v>3.7999999999999999E-2</c:v>
                </c:pt>
                <c:pt idx="123">
                  <c:v>3.7999999999999999E-2</c:v>
                </c:pt>
                <c:pt idx="124">
                  <c:v>3.7999999999999999E-2</c:v>
                </c:pt>
                <c:pt idx="125">
                  <c:v>3.7999999999999999E-2</c:v>
                </c:pt>
                <c:pt idx="126">
                  <c:v>3.9E-2</c:v>
                </c:pt>
                <c:pt idx="127">
                  <c:v>3.9E-2</c:v>
                </c:pt>
                <c:pt idx="128">
                  <c:v>0.04</c:v>
                </c:pt>
                <c:pt idx="129">
                  <c:v>0.04</c:v>
                </c:pt>
                <c:pt idx="130">
                  <c:v>0.04</c:v>
                </c:pt>
                <c:pt idx="131">
                  <c:v>3.9E-2</c:v>
                </c:pt>
                <c:pt idx="132">
                  <c:v>3.7999999999999999E-2</c:v>
                </c:pt>
                <c:pt idx="133">
                  <c:v>3.7000000000000005E-2</c:v>
                </c:pt>
                <c:pt idx="134">
                  <c:v>3.6000000000000004E-2</c:v>
                </c:pt>
                <c:pt idx="135">
                  <c:v>3.5000000000000003E-2</c:v>
                </c:pt>
                <c:pt idx="136">
                  <c:v>3.5000000000000003E-2</c:v>
                </c:pt>
                <c:pt idx="137">
                  <c:v>3.5000000000000003E-2</c:v>
                </c:pt>
                <c:pt idx="138">
                  <c:v>3.4000000000000002E-2</c:v>
                </c:pt>
                <c:pt idx="139">
                  <c:v>3.4000000000000002E-2</c:v>
                </c:pt>
                <c:pt idx="140">
                  <c:v>3.4000000000000002E-2</c:v>
                </c:pt>
                <c:pt idx="141">
                  <c:v>3.4000000000000002E-2</c:v>
                </c:pt>
                <c:pt idx="142">
                  <c:v>3.3000000000000002E-2</c:v>
                </c:pt>
                <c:pt idx="143">
                  <c:v>3.3000000000000002E-2</c:v>
                </c:pt>
                <c:pt idx="144">
                  <c:v>3.1E-2</c:v>
                </c:pt>
                <c:pt idx="145">
                  <c:v>3.1E-2</c:v>
                </c:pt>
                <c:pt idx="146">
                  <c:v>0.03</c:v>
                </c:pt>
                <c:pt idx="147">
                  <c:v>0.03</c:v>
                </c:pt>
                <c:pt idx="148">
                  <c:v>2.8999999999999998E-2</c:v>
                </c:pt>
                <c:pt idx="149">
                  <c:v>2.8999999999999998E-2</c:v>
                </c:pt>
                <c:pt idx="150">
                  <c:v>2.8999999999999998E-2</c:v>
                </c:pt>
                <c:pt idx="151">
                  <c:v>2.8999999999999998E-2</c:v>
                </c:pt>
                <c:pt idx="152">
                  <c:v>0.03</c:v>
                </c:pt>
                <c:pt idx="153">
                  <c:v>3.1E-2</c:v>
                </c:pt>
                <c:pt idx="154">
                  <c:v>3.2000000000000001E-2</c:v>
                </c:pt>
                <c:pt idx="155">
                  <c:v>3.2000000000000001E-2</c:v>
                </c:pt>
                <c:pt idx="156">
                  <c:v>3.3000000000000002E-2</c:v>
                </c:pt>
                <c:pt idx="157">
                  <c:v>3.3000000000000002E-2</c:v>
                </c:pt>
                <c:pt idx="158">
                  <c:v>3.3000000000000002E-2</c:v>
                </c:pt>
                <c:pt idx="159">
                  <c:v>3.2000000000000001E-2</c:v>
                </c:pt>
                <c:pt idx="160">
                  <c:v>3.2000000000000001E-2</c:v>
                </c:pt>
                <c:pt idx="161">
                  <c:v>3.2000000000000001E-2</c:v>
                </c:pt>
                <c:pt idx="162">
                  <c:v>3.2000000000000001E-2</c:v>
                </c:pt>
                <c:pt idx="163">
                  <c:v>3.3000000000000002E-2</c:v>
                </c:pt>
                <c:pt idx="164">
                  <c:v>3.3000000000000002E-2</c:v>
                </c:pt>
                <c:pt idx="165">
                  <c:v>3.3000000000000002E-2</c:v>
                </c:pt>
                <c:pt idx="166">
                  <c:v>3.3000000000000002E-2</c:v>
                </c:pt>
                <c:pt idx="167">
                  <c:v>3.4000000000000002E-2</c:v>
                </c:pt>
                <c:pt idx="168">
                  <c:v>3.4000000000000002E-2</c:v>
                </c:pt>
                <c:pt idx="169">
                  <c:v>3.5000000000000003E-2</c:v>
                </c:pt>
                <c:pt idx="170">
                  <c:v>3.6000000000000004E-2</c:v>
                </c:pt>
                <c:pt idx="171">
                  <c:v>8.900000000000001E-2</c:v>
                </c:pt>
                <c:pt idx="172">
                  <c:v>0.111</c:v>
                </c:pt>
                <c:pt idx="173">
                  <c:v>8.900000000000001E-2</c:v>
                </c:pt>
                <c:pt idx="174">
                  <c:v>7.8E-2</c:v>
                </c:pt>
                <c:pt idx="175">
                  <c:v>6.7000000000000004E-2</c:v>
                </c:pt>
                <c:pt idx="176">
                  <c:v>6.2E-2</c:v>
                </c:pt>
                <c:pt idx="177">
                  <c:v>5.5E-2</c:v>
                </c:pt>
                <c:pt idx="178">
                  <c:v>5.0999999999999997E-2</c:v>
                </c:pt>
                <c:pt idx="179">
                  <c:v>4.8000000000000001E-2</c:v>
                </c:pt>
                <c:pt idx="180">
                  <c:v>4.4999999999999998E-2</c:v>
                </c:pt>
                <c:pt idx="181">
                  <c:v>4.2999999999999997E-2</c:v>
                </c:pt>
                <c:pt idx="182">
                  <c:v>4.0999999999999995E-2</c:v>
                </c:pt>
                <c:pt idx="183">
                  <c:v>0.04</c:v>
                </c:pt>
                <c:pt idx="184">
                  <c:v>3.9E-2</c:v>
                </c:pt>
                <c:pt idx="185">
                  <c:v>3.7999999999999999E-2</c:v>
                </c:pt>
                <c:pt idx="186">
                  <c:v>3.7000000000000005E-2</c:v>
                </c:pt>
                <c:pt idx="187">
                  <c:v>3.5000000000000003E-2</c:v>
                </c:pt>
                <c:pt idx="188">
                  <c:v>3.4000000000000002E-2</c:v>
                </c:pt>
                <c:pt idx="189">
                  <c:v>3.2000000000000001E-2</c:v>
                </c:pt>
                <c:pt idx="190">
                  <c:v>0.03</c:v>
                </c:pt>
                <c:pt idx="191">
                  <c:v>2.7999999999999997E-2</c:v>
                </c:pt>
                <c:pt idx="192">
                  <c:v>2.7000000000000003E-2</c:v>
                </c:pt>
                <c:pt idx="193">
                  <c:v>2.5000000000000001E-2</c:v>
                </c:pt>
                <c:pt idx="194">
                  <c:v>2.4E-2</c:v>
                </c:pt>
                <c:pt idx="195">
                  <c:v>2.3E-2</c:v>
                </c:pt>
                <c:pt idx="196">
                  <c:v>2.3E-2</c:v>
                </c:pt>
                <c:pt idx="197">
                  <c:v>2.3E-2</c:v>
                </c:pt>
                <c:pt idx="198">
                  <c:v>2.3E-2</c:v>
                </c:pt>
                <c:pt idx="199">
                  <c:v>2.4E-2</c:v>
                </c:pt>
                <c:pt idx="200">
                  <c:v>2.5000000000000001E-2</c:v>
                </c:pt>
                <c:pt idx="201">
                  <c:v>2.6000000000000002E-2</c:v>
                </c:pt>
                <c:pt idx="202">
                  <c:v>2.7000000000000003E-2</c:v>
                </c:pt>
                <c:pt idx="203">
                  <c:v>2.7999999999999997E-2</c:v>
                </c:pt>
                <c:pt idx="204">
                  <c:v>2.7999999999999997E-2</c:v>
                </c:pt>
                <c:pt idx="205">
                  <c:v>2.7999999999999997E-2</c:v>
                </c:pt>
                <c:pt idx="206">
                  <c:v>2.7999999999999997E-2</c:v>
                </c:pt>
                <c:pt idx="207">
                  <c:v>2.7999999999999997E-2</c:v>
                </c:pt>
                <c:pt idx="208">
                  <c:v>2.8999999999999998E-2</c:v>
                </c:pt>
                <c:pt idx="209">
                  <c:v>2.8999999999999998E-2</c:v>
                </c:pt>
                <c:pt idx="210">
                  <c:v>2.8999999999999998E-2</c:v>
                </c:pt>
                <c:pt idx="211">
                  <c:v>2.7999999999999997E-2</c:v>
                </c:pt>
                <c:pt idx="212">
                  <c:v>2.7999999999999997E-2</c:v>
                </c:pt>
                <c:pt idx="213">
                  <c:v>2.7999999999999997E-2</c:v>
                </c:pt>
                <c:pt idx="214">
                  <c:v>2.7999999999999997E-2</c:v>
                </c:pt>
                <c:pt idx="215">
                  <c:v>2.7999999999999997E-2</c:v>
                </c:pt>
                <c:pt idx="216">
                  <c:v>2.7999999999999997E-2</c:v>
                </c:pt>
                <c:pt idx="217">
                  <c:v>2.7999999999999997E-2</c:v>
                </c:pt>
                <c:pt idx="218">
                  <c:v>2.8999999999999998E-2</c:v>
                </c:pt>
                <c:pt idx="219">
                  <c:v>0.03</c:v>
                </c:pt>
                <c:pt idx="220">
                  <c:v>3.1E-2</c:v>
                </c:pt>
                <c:pt idx="221">
                  <c:v>3.2000000000000001E-2</c:v>
                </c:pt>
                <c:pt idx="222">
                  <c:v>3.2000000000000001E-2</c:v>
                </c:pt>
                <c:pt idx="223">
                  <c:v>3.2000000000000001E-2</c:v>
                </c:pt>
                <c:pt idx="224">
                  <c:v>3.1E-2</c:v>
                </c:pt>
                <c:pt idx="225">
                  <c:v>0.03</c:v>
                </c:pt>
                <c:pt idx="226">
                  <c:v>0.03</c:v>
                </c:pt>
                <c:pt idx="227">
                  <c:v>0.03</c:v>
                </c:pt>
                <c:pt idx="228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DE-4365-B763-E61161CA9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624488"/>
        <c:axId val="417624880"/>
      </c:lineChart>
      <c:catAx>
        <c:axId val="417624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17624880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4176248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17624488"/>
        <c:crosses val="autoZero"/>
        <c:crossBetween val="between"/>
      </c:valAx>
      <c:catAx>
        <c:axId val="417625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7625664"/>
        <c:crosses val="autoZero"/>
        <c:auto val="1"/>
        <c:lblAlgn val="ctr"/>
        <c:lblOffset val="100"/>
        <c:noMultiLvlLbl val="0"/>
      </c:catAx>
      <c:valAx>
        <c:axId val="417625664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17625272"/>
        <c:crosses val="max"/>
        <c:crossBetween val="between"/>
      </c:valAx>
      <c:spPr>
        <a:ln w="3175">
          <a:noFill/>
        </a:ln>
      </c:spPr>
    </c:plotArea>
    <c:legend>
      <c:legendPos val="r"/>
      <c:layout>
        <c:manualLayout>
          <c:xMode val="edge"/>
          <c:yMode val="edge"/>
          <c:x val="0.78982838683626089"/>
          <c:y val="0.13012564602066656"/>
          <c:w val="0.17202015613432939"/>
          <c:h val="0.1677407688975852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Components of Population Growth in Minnesota</a:t>
            </a:r>
          </a:p>
        </c:rich>
      </c:tx>
      <c:layout>
        <c:manualLayout>
          <c:xMode val="edge"/>
          <c:yMode val="edge"/>
          <c:x val="0.153571048178084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83424187361195"/>
          <c:y val="0.27256870318042492"/>
          <c:w val="0.84851651367763514"/>
          <c:h val="0.55623062162534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Census!$E$22</c:f>
              <c:strCache>
                <c:ptCount val="1"/>
                <c:pt idx="0">
                  <c:v>Net Natural Increase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cat>
            <c:strRef>
              <c:f>Census!$C$6:$C$19</c:f>
              <c:strCache>
                <c:ptCount val="14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  <c:pt idx="6">
                  <c:v>'17</c:v>
                </c:pt>
                <c:pt idx="7">
                  <c:v>'18</c:v>
                </c:pt>
                <c:pt idx="8">
                  <c:v>'19</c:v>
                </c:pt>
                <c:pt idx="9">
                  <c:v>'20</c:v>
                </c:pt>
                <c:pt idx="10">
                  <c:v>'21</c:v>
                </c:pt>
                <c:pt idx="11">
                  <c:v>'22</c:v>
                </c:pt>
                <c:pt idx="12">
                  <c:v>'23</c:v>
                </c:pt>
                <c:pt idx="13">
                  <c:v>'24</c:v>
                </c:pt>
              </c:strCache>
            </c:strRef>
          </c:cat>
          <c:val>
            <c:numRef>
              <c:f>Census!$E$24:$E$37</c:f>
              <c:numCache>
                <c:formatCode>_(* #,##0.00_);_(* \(#,##0.00\);_(* "-"??_);_(@_)</c:formatCode>
                <c:ptCount val="14"/>
                <c:pt idx="0">
                  <c:v>28408</c:v>
                </c:pt>
                <c:pt idx="1">
                  <c:v>28748</c:v>
                </c:pt>
                <c:pt idx="2">
                  <c:v>27634</c:v>
                </c:pt>
                <c:pt idx="3">
                  <c:v>29100</c:v>
                </c:pt>
                <c:pt idx="4">
                  <c:v>26848</c:v>
                </c:pt>
                <c:pt idx="5">
                  <c:v>27455</c:v>
                </c:pt>
                <c:pt idx="6">
                  <c:v>27379</c:v>
                </c:pt>
                <c:pt idx="7">
                  <c:v>23290</c:v>
                </c:pt>
                <c:pt idx="8">
                  <c:v>22916</c:v>
                </c:pt>
                <c:pt idx="9">
                  <c:v>3705</c:v>
                </c:pt>
                <c:pt idx="10">
                  <c:v>11600</c:v>
                </c:pt>
                <c:pt idx="11">
                  <c:v>11280</c:v>
                </c:pt>
                <c:pt idx="12">
                  <c:v>13188</c:v>
                </c:pt>
                <c:pt idx="13">
                  <c:v>11780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3-43F8-AD7D-5DA218349A97}"/>
            </c:ext>
          </c:extLst>
        </c:ser>
        <c:ser>
          <c:idx val="1"/>
          <c:order val="1"/>
          <c:tx>
            <c:strRef>
              <c:f>Census!$F$22</c:f>
              <c:strCache>
                <c:ptCount val="1"/>
                <c:pt idx="0">
                  <c:v>International Immigration</c:v>
                </c:pt>
              </c:strCache>
            </c:strRef>
          </c:tx>
          <c:spPr>
            <a:solidFill>
              <a:srgbClr val="008EAA"/>
            </a:solidFill>
            <a:ln>
              <a:noFill/>
            </a:ln>
            <a:effectLst/>
          </c:spPr>
          <c:invertIfNegative val="0"/>
          <c:cat>
            <c:strRef>
              <c:f>Census!$C$6:$C$19</c:f>
              <c:strCache>
                <c:ptCount val="14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  <c:pt idx="6">
                  <c:v>'17</c:v>
                </c:pt>
                <c:pt idx="7">
                  <c:v>'18</c:v>
                </c:pt>
                <c:pt idx="8">
                  <c:v>'19</c:v>
                </c:pt>
                <c:pt idx="9">
                  <c:v>'20</c:v>
                </c:pt>
                <c:pt idx="10">
                  <c:v>'21</c:v>
                </c:pt>
                <c:pt idx="11">
                  <c:v>'22</c:v>
                </c:pt>
                <c:pt idx="12">
                  <c:v>'23</c:v>
                </c:pt>
                <c:pt idx="13">
                  <c:v>'24</c:v>
                </c:pt>
              </c:strCache>
            </c:strRef>
          </c:cat>
          <c:val>
            <c:numRef>
              <c:f>Census!$F$24:$F$37</c:f>
              <c:numCache>
                <c:formatCode>_(* #,##0_);_(* \(#,##0\);_(* "-"??_);_(@_)</c:formatCode>
                <c:ptCount val="14"/>
                <c:pt idx="0">
                  <c:v>12203</c:v>
                </c:pt>
                <c:pt idx="1">
                  <c:v>11609</c:v>
                </c:pt>
                <c:pt idx="2">
                  <c:v>11388</c:v>
                </c:pt>
                <c:pt idx="3">
                  <c:v>16291</c:v>
                </c:pt>
                <c:pt idx="4">
                  <c:v>16783</c:v>
                </c:pt>
                <c:pt idx="5">
                  <c:v>16581</c:v>
                </c:pt>
                <c:pt idx="6">
                  <c:v>16460</c:v>
                </c:pt>
                <c:pt idx="7">
                  <c:v>10089</c:v>
                </c:pt>
                <c:pt idx="8">
                  <c:v>9317</c:v>
                </c:pt>
                <c:pt idx="9">
                  <c:v>295</c:v>
                </c:pt>
                <c:pt idx="10">
                  <c:v>5523</c:v>
                </c:pt>
                <c:pt idx="11">
                  <c:v>21405</c:v>
                </c:pt>
                <c:pt idx="12">
                  <c:v>24328</c:v>
                </c:pt>
                <c:pt idx="13">
                  <c:v>29540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3-43F8-AD7D-5DA218349A97}"/>
            </c:ext>
          </c:extLst>
        </c:ser>
        <c:ser>
          <c:idx val="2"/>
          <c:order val="2"/>
          <c:tx>
            <c:strRef>
              <c:f>Census!$G$22</c:f>
              <c:strCache>
                <c:ptCount val="1"/>
                <c:pt idx="0">
                  <c:v>Domestic Migration</c:v>
                </c:pt>
              </c:strCache>
            </c:strRef>
          </c:tx>
          <c:spPr>
            <a:solidFill>
              <a:srgbClr val="78BE21"/>
            </a:solidFill>
            <a:ln>
              <a:noFill/>
            </a:ln>
            <a:effectLst/>
          </c:spPr>
          <c:invertIfNegative val="0"/>
          <c:cat>
            <c:strRef>
              <c:f>Census!$C$6:$C$19</c:f>
              <c:strCache>
                <c:ptCount val="14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  <c:pt idx="6">
                  <c:v>'17</c:v>
                </c:pt>
                <c:pt idx="7">
                  <c:v>'18</c:v>
                </c:pt>
                <c:pt idx="8">
                  <c:v>'19</c:v>
                </c:pt>
                <c:pt idx="9">
                  <c:v>'20</c:v>
                </c:pt>
                <c:pt idx="10">
                  <c:v>'21</c:v>
                </c:pt>
                <c:pt idx="11">
                  <c:v>'22</c:v>
                </c:pt>
                <c:pt idx="12">
                  <c:v>'23</c:v>
                </c:pt>
                <c:pt idx="13">
                  <c:v>'24</c:v>
                </c:pt>
              </c:strCache>
            </c:strRef>
          </c:cat>
          <c:val>
            <c:numRef>
              <c:f>Census!$G$24:$G$37</c:f>
              <c:numCache>
                <c:formatCode>_(* #,##0_);_(* \(#,##0\);_(* "-"??_);_(@_)</c:formatCode>
                <c:ptCount val="14"/>
                <c:pt idx="0">
                  <c:v>-4868</c:v>
                </c:pt>
                <c:pt idx="1">
                  <c:v>-9125</c:v>
                </c:pt>
                <c:pt idx="2">
                  <c:v>-1363</c:v>
                </c:pt>
                <c:pt idx="3">
                  <c:v>-6742</c:v>
                </c:pt>
                <c:pt idx="4">
                  <c:v>-11877</c:v>
                </c:pt>
                <c:pt idx="5">
                  <c:v>-2458</c:v>
                </c:pt>
                <c:pt idx="6">
                  <c:v>7941</c:v>
                </c:pt>
                <c:pt idx="7">
                  <c:v>6291</c:v>
                </c:pt>
                <c:pt idx="8">
                  <c:v>-921</c:v>
                </c:pt>
                <c:pt idx="9">
                  <c:v>-1665</c:v>
                </c:pt>
                <c:pt idx="10">
                  <c:v>-10549</c:v>
                </c:pt>
                <c:pt idx="11">
                  <c:v>-29472</c:v>
                </c:pt>
                <c:pt idx="12">
                  <c:v>-5334</c:v>
                </c:pt>
                <c:pt idx="13">
                  <c:v>-1161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03-43F8-AD7D-5DA218349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924280"/>
        <c:axId val="437924672"/>
      </c:barChart>
      <c:lineChart>
        <c:grouping val="standard"/>
        <c:varyColors val="0"/>
        <c:ser>
          <c:idx val="3"/>
          <c:order val="3"/>
          <c:tx>
            <c:v>Net Population Change</c:v>
          </c:tx>
          <c:spPr>
            <a:ln w="19050" cap="rnd">
              <a:solidFill>
                <a:srgbClr val="8D3F2B"/>
              </a:solidFill>
              <a:round/>
            </a:ln>
            <a:effectLst/>
          </c:spPr>
          <c:marker>
            <c:symbol val="none"/>
          </c:marker>
          <c:cat>
            <c:strRef>
              <c:f>Census!$C$6:$C$18</c:f>
              <c:strCache>
                <c:ptCount val="13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  <c:pt idx="6">
                  <c:v>'17</c:v>
                </c:pt>
                <c:pt idx="7">
                  <c:v>'18</c:v>
                </c:pt>
                <c:pt idx="8">
                  <c:v>'19</c:v>
                </c:pt>
                <c:pt idx="9">
                  <c:v>'20</c:v>
                </c:pt>
                <c:pt idx="10">
                  <c:v>'21</c:v>
                </c:pt>
                <c:pt idx="11">
                  <c:v>'22</c:v>
                </c:pt>
                <c:pt idx="12">
                  <c:v>'23</c:v>
                </c:pt>
              </c:strCache>
            </c:strRef>
          </c:cat>
          <c:val>
            <c:numRef>
              <c:f>Census!$H$24:$H$37</c:f>
              <c:numCache>
                <c:formatCode>General</c:formatCode>
                <c:ptCount val="14"/>
                <c:pt idx="0">
                  <c:v>35743</c:v>
                </c:pt>
                <c:pt idx="1">
                  <c:v>31232</c:v>
                </c:pt>
                <c:pt idx="2">
                  <c:v>37659</c:v>
                </c:pt>
                <c:pt idx="3">
                  <c:v>38649</c:v>
                </c:pt>
                <c:pt idx="4">
                  <c:v>31754</c:v>
                </c:pt>
                <c:pt idx="5">
                  <c:v>41578</c:v>
                </c:pt>
                <c:pt idx="6">
                  <c:v>51780</c:v>
                </c:pt>
                <c:pt idx="7">
                  <c:v>39670</c:v>
                </c:pt>
                <c:pt idx="8">
                  <c:v>31312</c:v>
                </c:pt>
                <c:pt idx="9">
                  <c:v>2335</c:v>
                </c:pt>
                <c:pt idx="10">
                  <c:v>7925</c:v>
                </c:pt>
                <c:pt idx="11">
                  <c:v>2961</c:v>
                </c:pt>
                <c:pt idx="12">
                  <c:v>31427</c:v>
                </c:pt>
                <c:pt idx="13">
                  <c:v>40103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03-43F8-AD7D-5DA218349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24280"/>
        <c:axId val="437924672"/>
      </c:lineChart>
      <c:catAx>
        <c:axId val="437924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Calendar Year</a:t>
                </a:r>
              </a:p>
            </c:rich>
          </c:tx>
          <c:layout>
            <c:manualLayout>
              <c:xMode val="edge"/>
              <c:yMode val="edge"/>
              <c:x val="0.44151978598828995"/>
              <c:y val="0.881570975503062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924672"/>
        <c:crosses val="autoZero"/>
        <c:auto val="1"/>
        <c:lblAlgn val="ctr"/>
        <c:lblOffset val="100"/>
        <c:noMultiLvlLbl val="0"/>
      </c:catAx>
      <c:valAx>
        <c:axId val="437924672"/>
        <c:scaling>
          <c:orientation val="minMax"/>
          <c:min val="-3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924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362336776033978"/>
          <c:y val="0.19234185923815136"/>
          <c:w val="0.61860135271552597"/>
          <c:h val="8.6945538057742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57715862440277E-2"/>
          <c:y val="0.1388888888888889"/>
          <c:w val="0.88242058684972069"/>
          <c:h val="0.61458333333333337"/>
        </c:manualLayout>
      </c:layout>
      <c:barChart>
        <c:barDir val="col"/>
        <c:grouping val="clustered"/>
        <c:varyColors val="0"/>
        <c:ser>
          <c:idx val="1"/>
          <c:order val="1"/>
          <c:tx>
            <c:v>Forecast</c:v>
          </c:tx>
          <c:spPr>
            <a:solidFill>
              <a:srgbClr val="78BE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'MN US LF Participation Rate'!$AB$44:$AB$59</c:f>
              <c:strCache>
                <c:ptCount val="16"/>
                <c:pt idx="0">
                  <c:v>'14</c:v>
                </c:pt>
                <c:pt idx="1">
                  <c:v>'15</c:v>
                </c:pt>
                <c:pt idx="2">
                  <c:v>'16</c:v>
                </c:pt>
                <c:pt idx="3">
                  <c:v>'17</c:v>
                </c:pt>
                <c:pt idx="4">
                  <c:v>'18</c:v>
                </c:pt>
                <c:pt idx="5">
                  <c:v>'19</c:v>
                </c:pt>
                <c:pt idx="6">
                  <c:v>'20</c:v>
                </c:pt>
                <c:pt idx="7">
                  <c:v>'21</c:v>
                </c:pt>
                <c:pt idx="8">
                  <c:v>'22</c:v>
                </c:pt>
                <c:pt idx="9">
                  <c:v>'23</c:v>
                </c:pt>
                <c:pt idx="10">
                  <c:v>'24E</c:v>
                </c:pt>
                <c:pt idx="11">
                  <c:v>'25F</c:v>
                </c:pt>
                <c:pt idx="12">
                  <c:v>'26F</c:v>
                </c:pt>
                <c:pt idx="13">
                  <c:v>'27F</c:v>
                </c:pt>
                <c:pt idx="14">
                  <c:v>'28F</c:v>
                </c:pt>
                <c:pt idx="15">
                  <c:v>'29F</c:v>
                </c:pt>
              </c:strCache>
            </c:strRef>
          </c:cat>
          <c:val>
            <c:numRef>
              <c:f>'MN US LF Participation Rate'!$AF$44:$AF$59</c:f>
              <c:numCache>
                <c:formatCode>General</c:formatCode>
                <c:ptCount val="16"/>
                <c:pt idx="10" formatCode="0.0">
                  <c:v>-0.11087528806692504</c:v>
                </c:pt>
                <c:pt idx="11" formatCode="0.0">
                  <c:v>0.68802078882042039</c:v>
                </c:pt>
                <c:pt idx="12" formatCode="0.0">
                  <c:v>0.45436869924737611</c:v>
                </c:pt>
                <c:pt idx="13" formatCode="0.0">
                  <c:v>0.15972824311765166</c:v>
                </c:pt>
                <c:pt idx="14" formatCode="0.0">
                  <c:v>0.12838110710675643</c:v>
                </c:pt>
                <c:pt idx="15" formatCode="0.0">
                  <c:v>0.23214674594871365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D-4BD5-ABAE-1DA629039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7997224"/>
        <c:axId val="2118006944"/>
      </c:barChart>
      <c:barChart>
        <c:barDir val="col"/>
        <c:grouping val="clustered"/>
        <c:varyColors val="0"/>
        <c:ser>
          <c:idx val="0"/>
          <c:order val="0"/>
          <c:tx>
            <c:v>History</c:v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6217559858589028E-2"/>
                  <c:y val="3.125054680664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DD-4BD5-ABAE-1DA629039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'MN US LF Participation Rate'!$AB$44:$AB$59</c:f>
              <c:strCache>
                <c:ptCount val="16"/>
                <c:pt idx="0">
                  <c:v>'14</c:v>
                </c:pt>
                <c:pt idx="1">
                  <c:v>'15</c:v>
                </c:pt>
                <c:pt idx="2">
                  <c:v>'16</c:v>
                </c:pt>
                <c:pt idx="3">
                  <c:v>'17</c:v>
                </c:pt>
                <c:pt idx="4">
                  <c:v>'18</c:v>
                </c:pt>
                <c:pt idx="5">
                  <c:v>'19</c:v>
                </c:pt>
                <c:pt idx="6">
                  <c:v>'20</c:v>
                </c:pt>
                <c:pt idx="7">
                  <c:v>'21</c:v>
                </c:pt>
                <c:pt idx="8">
                  <c:v>'22</c:v>
                </c:pt>
                <c:pt idx="9">
                  <c:v>'23</c:v>
                </c:pt>
                <c:pt idx="10">
                  <c:v>'24E</c:v>
                </c:pt>
                <c:pt idx="11">
                  <c:v>'25F</c:v>
                </c:pt>
                <c:pt idx="12">
                  <c:v>'26F</c:v>
                </c:pt>
                <c:pt idx="13">
                  <c:v>'27F</c:v>
                </c:pt>
                <c:pt idx="14">
                  <c:v>'28F</c:v>
                </c:pt>
                <c:pt idx="15">
                  <c:v>'29F</c:v>
                </c:pt>
              </c:strCache>
            </c:strRef>
          </c:cat>
          <c:val>
            <c:numRef>
              <c:f>'MN US LF Participation Rate'!$AE$44:$AE$59</c:f>
              <c:numCache>
                <c:formatCode>0.0</c:formatCode>
                <c:ptCount val="16"/>
                <c:pt idx="0">
                  <c:v>0.7020918791648123</c:v>
                </c:pt>
                <c:pt idx="1">
                  <c:v>0.96664631401470746</c:v>
                </c:pt>
                <c:pt idx="2">
                  <c:v>0.68753786636004399</c:v>
                </c:pt>
                <c:pt idx="3">
                  <c:v>0.96394165220774486</c:v>
                </c:pt>
                <c:pt idx="4">
                  <c:v>0.13658348918166308</c:v>
                </c:pt>
                <c:pt idx="5">
                  <c:v>1.2101050134802449</c:v>
                </c:pt>
                <c:pt idx="6">
                  <c:v>0.28289210876017989</c:v>
                </c:pt>
                <c:pt idx="7">
                  <c:v>-2.2888405800853162</c:v>
                </c:pt>
                <c:pt idx="8">
                  <c:v>0.741383059874412</c:v>
                </c:pt>
                <c:pt idx="9">
                  <c:v>0.94012951089488261</c:v>
                </c:pt>
                <c:pt idx="10">
                  <c:v>-0.11087528806692504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D-4BD5-ABAE-1DA629039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4395488"/>
        <c:axId val="554396928"/>
      </c:barChart>
      <c:catAx>
        <c:axId val="2117997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006944"/>
        <c:crosses val="autoZero"/>
        <c:auto val="1"/>
        <c:lblAlgn val="ctr"/>
        <c:lblOffset val="100"/>
        <c:noMultiLvlLbl val="0"/>
      </c:catAx>
      <c:valAx>
        <c:axId val="2118006944"/>
        <c:scaling>
          <c:orientation val="minMax"/>
          <c:max val="2"/>
          <c:min val="-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997224"/>
        <c:crosses val="autoZero"/>
        <c:crossBetween val="between"/>
      </c:valAx>
      <c:valAx>
        <c:axId val="554396928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54395488"/>
        <c:crosses val="max"/>
        <c:crossBetween val="between"/>
      </c:valAx>
      <c:catAx>
        <c:axId val="55439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4396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83735225074883"/>
          <c:y val="0.11710821782664094"/>
          <c:w val="0.11999394306480921"/>
          <c:h val="0.1339977034120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January 2024 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to January 2025 Employment Change by Sector</a:t>
            </a:r>
            <a:endParaRPr lang="en-US" sz="20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42305697536545E-2"/>
          <c:y val="0.1005438450628454"/>
          <c:w val="0.50299901679846049"/>
          <c:h val="0.805927845975774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386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'MN Employment change by Sector'!$C$104:$C$126</c:f>
              <c:strCache>
                <c:ptCount val="23"/>
                <c:pt idx="0">
                  <c:v>Durable Goods Mfg</c:v>
                </c:pt>
                <c:pt idx="1">
                  <c:v>Finance and Insurance                   </c:v>
                </c:pt>
                <c:pt idx="2">
                  <c:v>Management of Companies and Enterprises</c:v>
                </c:pt>
                <c:pt idx="3">
                  <c:v>Financial Activities                    </c:v>
                </c:pt>
                <c:pt idx="4">
                  <c:v>Information                             </c:v>
                </c:pt>
                <c:pt idx="5">
                  <c:v>Professional and Business Services      </c:v>
                </c:pt>
                <c:pt idx="6">
                  <c:v>Retail Trade                            </c:v>
                </c:pt>
                <c:pt idx="7">
                  <c:v>Wholesale Trade                         </c:v>
                </c:pt>
                <c:pt idx="8">
                  <c:v>Trade, Transportation and Utilities</c:v>
                </c:pt>
                <c:pt idx="9">
                  <c:v>Arts, Entertainment, and Recreation</c:v>
                </c:pt>
                <c:pt idx="10">
                  <c:v>Leisure and Hospitality                 </c:v>
                </c:pt>
                <c:pt idx="11">
                  <c:v>Real Estate and Rental and Leasing</c:v>
                </c:pt>
                <c:pt idx="12">
                  <c:v>Accommodation and Food Services         </c:v>
                </c:pt>
                <c:pt idx="13">
                  <c:v>Federal Government                      </c:v>
                </c:pt>
                <c:pt idx="14">
                  <c:v>Mining and Logging</c:v>
                </c:pt>
                <c:pt idx="15">
                  <c:v>Transportation, Warehousing, and Utilities</c:v>
                </c:pt>
                <c:pt idx="16">
                  <c:v>Non-Durable Goods Mfg</c:v>
                </c:pt>
                <c:pt idx="17">
                  <c:v>Construction                            </c:v>
                </c:pt>
                <c:pt idx="18">
                  <c:v>Other Services</c:v>
                </c:pt>
                <c:pt idx="19">
                  <c:v>Local Government                        </c:v>
                </c:pt>
                <c:pt idx="20">
                  <c:v>Educational Services                    </c:v>
                </c:pt>
                <c:pt idx="21">
                  <c:v>State Government                        </c:v>
                </c:pt>
                <c:pt idx="22">
                  <c:v>Health Care and Social Assistance</c:v>
                </c:pt>
              </c:strCache>
            </c:strRef>
          </c:cat>
          <c:val>
            <c:numRef>
              <c:f>'MN Employment change by Sector'!$F$104:$F$126</c:f>
              <c:numCache>
                <c:formatCode>0.0%</c:formatCode>
                <c:ptCount val="23"/>
                <c:pt idx="0">
                  <c:v>-2.2955523672883782E-2</c:v>
                </c:pt>
                <c:pt idx="1">
                  <c:v>-1.1688311688311637E-2</c:v>
                </c:pt>
                <c:pt idx="2">
                  <c:v>-7.9908675799086337E-3</c:v>
                </c:pt>
                <c:pt idx="3">
                  <c:v>-7.3878627968337884E-3</c:v>
                </c:pt>
                <c:pt idx="4">
                  <c:v>-6.8337129840546629E-3</c:v>
                </c:pt>
                <c:pt idx="5">
                  <c:v>-2.9286474973375665E-3</c:v>
                </c:pt>
                <c:pt idx="6">
                  <c:v>-2.4561403508771562E-3</c:v>
                </c:pt>
                <c:pt idx="7">
                  <c:v>0</c:v>
                </c:pt>
                <c:pt idx="8">
                  <c:v>2.2396416573349232E-3</c:v>
                </c:pt>
                <c:pt idx="9">
                  <c:v>6.2111801242235032E-3</c:v>
                </c:pt>
                <c:pt idx="10">
                  <c:v>1.0374212671359739E-2</c:v>
                </c:pt>
                <c:pt idx="11">
                  <c:v>1.1267605633802802E-2</c:v>
                </c:pt>
                <c:pt idx="12">
                  <c:v>1.1281588447653368E-2</c:v>
                </c:pt>
                <c:pt idx="13">
                  <c:v>1.5060240963855387E-2</c:v>
                </c:pt>
                <c:pt idx="14">
                  <c:v>1.538461538461533E-2</c:v>
                </c:pt>
                <c:pt idx="15">
                  <c:v>1.6267123287671215E-2</c:v>
                </c:pt>
                <c:pt idx="16">
                  <c:v>2.1052631578947434E-2</c:v>
                </c:pt>
                <c:pt idx="17">
                  <c:v>2.7859237536656867E-2</c:v>
                </c:pt>
                <c:pt idx="18">
                  <c:v>2.8045574057844025E-2</c:v>
                </c:pt>
                <c:pt idx="19">
                  <c:v>2.8660220994475072E-2</c:v>
                </c:pt>
                <c:pt idx="20">
                  <c:v>4.2817679558011079E-2</c:v>
                </c:pt>
                <c:pt idx="21">
                  <c:v>4.4965786901270732E-2</c:v>
                </c:pt>
                <c:pt idx="22">
                  <c:v>5.1450139054429966E-2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8-4694-BCF7-608697B44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5630616"/>
        <c:axId val="525392792"/>
      </c:barChart>
      <c:catAx>
        <c:axId val="985630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92792"/>
        <c:crosses val="autoZero"/>
        <c:auto val="1"/>
        <c:lblAlgn val="l"/>
        <c:lblOffset val="100"/>
        <c:noMultiLvlLbl val="0"/>
      </c:catAx>
      <c:valAx>
        <c:axId val="52539279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63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Sheet2!$A$23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Sheet2!$B$22:$C$22</c:f>
              <c:strCache>
                <c:ptCount val="2"/>
                <c:pt idx="0">
                  <c:v>Imports</c:v>
                </c:pt>
                <c:pt idx="1">
                  <c:v>Exports</c:v>
                </c:pt>
              </c:strCache>
            </c:strRef>
          </c:cat>
          <c:val>
            <c:numRef>
              <c:f>Sheet2!$B$23:$C$23</c:f>
              <c:numCache>
                <c:formatCode>"$"#,##0</c:formatCode>
                <c:ptCount val="2"/>
                <c:pt idx="0">
                  <c:v>6723</c:v>
                </c:pt>
                <c:pt idx="1">
                  <c:v>2007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E-44C6-A5CA-6144FF6E1388}"/>
            </c:ext>
          </c:extLst>
        </c:ser>
        <c:ser>
          <c:idx val="1"/>
          <c:order val="1"/>
          <c:tx>
            <c:strRef>
              <c:f>Sheet2!$A$24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Sheet2!$B$22:$C$22</c:f>
              <c:strCache>
                <c:ptCount val="2"/>
                <c:pt idx="0">
                  <c:v>Imports</c:v>
                </c:pt>
                <c:pt idx="1">
                  <c:v>Exports</c:v>
                </c:pt>
              </c:strCache>
            </c:strRef>
          </c:cat>
          <c:val>
            <c:numRef>
              <c:f>Sheet2!$B$24:$C$24</c:f>
              <c:numCache>
                <c:formatCode>"$"#,##0</c:formatCode>
                <c:ptCount val="2"/>
                <c:pt idx="0">
                  <c:v>17778</c:v>
                </c:pt>
                <c:pt idx="1">
                  <c:v>11740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E-44C6-A5CA-6144FF6E1388}"/>
            </c:ext>
          </c:extLst>
        </c:ser>
        <c:ser>
          <c:idx val="2"/>
          <c:order val="2"/>
          <c:tx>
            <c:strRef>
              <c:f>Sheet2!$A$25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Sheet2!$B$22:$C$22</c:f>
              <c:strCache>
                <c:ptCount val="2"/>
                <c:pt idx="0">
                  <c:v>Imports</c:v>
                </c:pt>
                <c:pt idx="1">
                  <c:v>Exports</c:v>
                </c:pt>
              </c:strCache>
            </c:strRef>
          </c:cat>
          <c:val>
            <c:numRef>
              <c:f>Sheet2!$B$25:$C$25</c:f>
              <c:numCache>
                <c:formatCode>"$"#,##0</c:formatCode>
                <c:ptCount val="2"/>
                <c:pt idx="0">
                  <c:v>16134</c:v>
                </c:pt>
                <c:pt idx="1">
                  <c:v>12814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E-44C6-A5CA-6144FF6E1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7960040"/>
        <c:axId val="1087960400"/>
        <c:axId val="0"/>
      </c:bar3DChart>
      <c:catAx>
        <c:axId val="108796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87960400"/>
        <c:crosses val="autoZero"/>
        <c:auto val="1"/>
        <c:lblAlgn val="ctr"/>
        <c:lblOffset val="100"/>
        <c:noMultiLvlLbl val="0"/>
      </c:catAx>
      <c:valAx>
        <c:axId val="108796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Millions of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8796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930769523374796"/>
          <c:y val="2.7115337856999384E-2"/>
          <c:w val="0.34914628425070054"/>
          <c:h val="0.2344681107282403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0.03804</cdr:x>
      <cdr:y>0</cdr:y>
    </cdr:from>
    <cdr:to>
      <cdr:x>0.97639</cdr:x>
      <cdr:y>0.13522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18908" y="0"/>
          <a:ext cx="5399912" cy="4663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/>
            <a:t>U.S.</a:t>
          </a:r>
          <a:r>
            <a:rPr lang="en-US" sz="2800" b="1" baseline="0"/>
            <a:t> </a:t>
          </a:r>
          <a:r>
            <a:rPr lang="en-US" sz="2800" b="1"/>
            <a:t>Real Gross Domestic Product</a:t>
          </a:r>
        </a:p>
        <a:p xmlns:a="http://schemas.openxmlformats.org/drawingml/2006/main">
          <a:pPr algn="ctr"/>
          <a:r>
            <a:rPr lang="en-US" sz="1200" b="0" i="1" baseline="0"/>
            <a:t>Annual Percent Change</a:t>
          </a:r>
        </a:p>
      </cdr:txBody>
    </cdr:sp>
  </cdr:relSizeAnchor>
  <cdr:relSizeAnchor xmlns:cdr="http://schemas.openxmlformats.org/drawingml/2006/chartDrawing">
    <cdr:from>
      <cdr:x>0</cdr:x>
      <cdr:y>0.93893</cdr:y>
    </cdr:from>
    <cdr:to>
      <cdr:x>0.61765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514726"/>
          <a:ext cx="3341610" cy="228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1100"/>
            <a:t>Source: </a:t>
          </a:r>
          <a:r>
            <a:rPr lang="en-US" sz="1100" baseline="0"/>
            <a:t> U.S. Bureau of Economic </a:t>
          </a:r>
          <a:r>
            <a:rPr lang="en-US" sz="1200" baseline="0"/>
            <a:t>Analysis</a:t>
          </a:r>
          <a:r>
            <a:rPr lang="en-US" sz="1100" baseline="0"/>
            <a:t> (BEA), SPGMI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0.09027</cdr:x>
      <cdr:y>0</cdr:y>
    </cdr:from>
    <cdr:to>
      <cdr:x>0.93611</cdr:x>
      <cdr:y>0.16843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81118" y="0"/>
          <a:ext cx="4508129" cy="456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/>
            <a:t>Consumer Price Index</a:t>
          </a:r>
        </a:p>
        <a:p xmlns:a="http://schemas.openxmlformats.org/drawingml/2006/main">
          <a:pPr algn="ctr"/>
          <a:r>
            <a:rPr lang="en-US" sz="1200" b="0" i="1" baseline="0"/>
            <a:t>Annual Percent Change</a:t>
          </a:r>
        </a:p>
      </cdr:txBody>
    </cdr:sp>
  </cdr:relSizeAnchor>
  <cdr:absSizeAnchor xmlns:cdr="http://schemas.openxmlformats.org/drawingml/2006/chartDrawing">
    <cdr:from>
      <cdr:x>0</cdr:x>
      <cdr:y>0.93263</cdr:y>
    </cdr:from>
    <cdr:ext cx="4755356" cy="308016"/>
    <cdr:sp macro="" textlink="">
      <cdr:nvSpPr>
        <cdr:cNvPr id="3" name="TextBox 2"/>
        <cdr:cNvSpPr txBox="1"/>
      </cdr:nvSpPr>
      <cdr:spPr>
        <a:xfrm xmlns:a="http://schemas.openxmlformats.org/drawingml/2006/main">
          <a:off x="0" y="4263984"/>
          <a:ext cx="4755356" cy="308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1200"/>
            <a:t>Source: </a:t>
          </a:r>
          <a:r>
            <a:rPr lang="en-US" sz="1200" baseline="0"/>
            <a:t>U.S. Bureau of Labor Statistics (BLS), SPGMI</a:t>
          </a:r>
        </a:p>
      </cdr:txBody>
    </cdr:sp>
  </cdr:abs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0.95076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318A279-F32C-FFD7-47C1-B836AFD9148B}"/>
            </a:ext>
          </a:extLst>
        </cdr:cNvPr>
        <cdr:cNvSpPr txBox="1"/>
      </cdr:nvSpPr>
      <cdr:spPr>
        <a:xfrm xmlns:a="http://schemas.openxmlformats.org/drawingml/2006/main">
          <a:off x="0" y="4781550"/>
          <a:ext cx="86868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/>
            <a:t>Source: Freddie Mac, SPGMI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0.13258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510D5A-CF7C-956B-8566-4DAC1F1B69A6}"/>
            </a:ext>
          </a:extLst>
        </cdr:cNvPr>
        <cdr:cNvSpPr txBox="1"/>
      </cdr:nvSpPr>
      <cdr:spPr>
        <a:xfrm xmlns:a="http://schemas.openxmlformats.org/drawingml/2006/main">
          <a:off x="0" y="0"/>
          <a:ext cx="8326437" cy="672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/>
            <a:t>Fed Funds Rate &amp; 30-Year Fixed Mortgage Rate</a:t>
          </a:r>
        </a:p>
        <a:p xmlns:a="http://schemas.openxmlformats.org/drawingml/2006/main">
          <a:pPr algn="ctr"/>
          <a:r>
            <a:rPr lang="en-US" sz="1200" b="0" i="1" baseline="0" dirty="0"/>
            <a:t>percent per quarter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absSizeAnchor xmlns:cdr="http://schemas.openxmlformats.org/drawingml/2006/chartDrawing">
    <cdr:from>
      <cdr:x>0.05413</cdr:x>
      <cdr:y>0.0227</cdr:y>
    </cdr:from>
    <cdr:ext cx="7574094" cy="646331"/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958" y="111455"/>
          <a:ext cx="7574094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US Total Wage and Salary Disbursements</a:t>
          </a:r>
          <a:endParaRPr lang="en-US" sz="2800" b="1" baseline="0" dirty="0"/>
        </a:p>
        <a:p xmlns:a="http://schemas.openxmlformats.org/drawingml/2006/main">
          <a:pPr algn="ctr"/>
          <a:r>
            <a:rPr lang="en-US" sz="1200" i="1" baseline="0" dirty="0"/>
            <a:t>Annual Percent Change</a:t>
          </a:r>
          <a:endParaRPr lang="en-US" sz="1200" i="1" dirty="0"/>
        </a:p>
      </cdr:txBody>
    </cdr:sp>
  </cdr:absSizeAnchor>
  <cdr:absSizeAnchor xmlns:cdr="http://schemas.openxmlformats.org/drawingml/2006/chartDrawing">
    <cdr:from>
      <cdr:x>0</cdr:x>
      <cdr:y>0.93724</cdr:y>
    </cdr:from>
    <cdr:ext cx="4267200" cy="286940"/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8BB5D8-88D2-4CD6-A656-860B9A1E770C}"/>
            </a:ext>
          </a:extLst>
        </cdr:cNvPr>
        <cdr:cNvSpPr txBox="1"/>
      </cdr:nvSpPr>
      <cdr:spPr>
        <a:xfrm xmlns:a="http://schemas.openxmlformats.org/drawingml/2006/main">
          <a:off x="0" y="4285060"/>
          <a:ext cx="4267200" cy="286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r>
            <a:rPr lang="en-US" sz="1200"/>
            <a:t>Source: </a:t>
          </a:r>
          <a:r>
            <a:rPr lang="en-US" sz="1200">
              <a:effectLst/>
              <a:latin typeface="+mn-lt"/>
              <a:ea typeface="+mn-ea"/>
              <a:cs typeface="+mn-cs"/>
            </a:rPr>
            <a:t>Bureau</a:t>
          </a:r>
          <a:r>
            <a:rPr lang="en-US" sz="1200" baseline="0">
              <a:effectLst/>
              <a:latin typeface="+mn-lt"/>
              <a:ea typeface="+mn-ea"/>
              <a:cs typeface="+mn-cs"/>
            </a:rPr>
            <a:t> of Economic Analysis (BEA)</a:t>
          </a:r>
          <a:r>
            <a:rPr lang="en-US" sz="1200">
              <a:effectLst/>
              <a:latin typeface="+mn-lt"/>
              <a:ea typeface="+mn-ea"/>
              <a:cs typeface="+mn-cs"/>
            </a:rPr>
            <a:t>,</a:t>
          </a:r>
          <a:r>
            <a:rPr lang="en-US" sz="1200" baseline="0">
              <a:effectLst/>
              <a:latin typeface="+mn-lt"/>
              <a:ea typeface="+mn-ea"/>
              <a:cs typeface="+mn-cs"/>
            </a:rPr>
            <a:t> </a:t>
          </a:r>
          <a:r>
            <a:rPr lang="en-US" sz="1200" baseline="0"/>
            <a:t>SPGMI</a:t>
          </a:r>
          <a:endParaRPr lang="en-US" sz="1200"/>
        </a:p>
      </cdr:txBody>
    </cdr:sp>
  </cdr:abs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0.00563</cdr:x>
      <cdr:y>0.00432</cdr:y>
    </cdr:from>
    <cdr:to>
      <cdr:x>0.00563</cdr:x>
      <cdr:y>0.00432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050" y="0"/>
          <a:ext cx="4572000" cy="195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/>
            <a:t>Minnesota</a:t>
          </a:r>
          <a:r>
            <a:rPr lang="en-US" sz="1200" b="1" baseline="0"/>
            <a:t> Unemployment Rate</a:t>
          </a:r>
          <a:endParaRPr lang="en-US" sz="1200" b="1"/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0">
              <a:latin typeface="Calibri"/>
            </a:rPr>
            <a:t>Monthly,</a:t>
          </a:r>
          <a:r>
            <a:rPr lang="en-US" sz="1000" b="0" baseline="0">
              <a:latin typeface="Calibri"/>
            </a:rPr>
            <a:t> </a:t>
          </a:r>
          <a:r>
            <a:rPr lang="en-US" sz="1000" b="0">
              <a:latin typeface="Calibri"/>
            </a:rPr>
            <a:t>Seasonally Adjusted</a:t>
          </a:r>
          <a:endParaRPr lang="en-US" sz="1000" b="0"/>
        </a:p>
        <a:p xmlns:a="http://schemas.openxmlformats.org/drawingml/2006/main">
          <a:pPr algn="ctr"/>
          <a:endParaRPr lang="en-US" sz="1200" b="1"/>
        </a:p>
      </cdr:txBody>
    </cdr:sp>
  </cdr:relSizeAnchor>
  <cdr:relSizeAnchor xmlns:cdr="http://schemas.openxmlformats.org/drawingml/2006/chartDrawing">
    <cdr:from>
      <cdr:x>0.00563</cdr:x>
      <cdr:y>0.98989</cdr:y>
    </cdr:from>
    <cdr:to>
      <cdr:x>0.00563</cdr:x>
      <cdr:y>0.98989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0" y="3057525"/>
          <a:ext cx="4572000" cy="75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800"/>
            <a:t>Source:</a:t>
          </a:r>
          <a:r>
            <a:rPr lang="en-US" sz="800" baseline="0"/>
            <a:t> MN Dept of Employment and Economic Development (DEED)</a:t>
          </a:r>
          <a:endParaRPr lang="en-US" sz="80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0.12405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-1163878"/>
          <a:ext cx="8642831" cy="5619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/>
            <a:t>Unemployment</a:t>
          </a:r>
          <a:r>
            <a:rPr lang="en-US" sz="2800" b="1" baseline="0" dirty="0"/>
            <a:t> Rate</a:t>
          </a:r>
        </a:p>
        <a:p xmlns:a="http://schemas.openxmlformats.org/drawingml/2006/main">
          <a:pPr algn="ctr"/>
          <a:r>
            <a:rPr lang="en-US" sz="1200" b="0" i="1" baseline="0" dirty="0"/>
            <a:t>Monthly, Seasonally Adjusted, January 2025</a:t>
          </a:r>
          <a:endParaRPr lang="en-US" sz="1200" b="0" i="1" dirty="0"/>
        </a:p>
      </cdr:txBody>
    </cdr:sp>
  </cdr:relSizeAnchor>
  <cdr:relSizeAnchor xmlns:cdr="http://schemas.openxmlformats.org/drawingml/2006/chartDrawing">
    <cdr:from>
      <cdr:x>0</cdr:x>
      <cdr:y>0.94112</cdr:y>
    </cdr:from>
    <cdr:to>
      <cdr:x>0.91947</cdr:x>
      <cdr:y>1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0" y="5061995"/>
          <a:ext cx="10181398" cy="316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/>
            <a:t>Source:</a:t>
          </a:r>
          <a:r>
            <a:rPr lang="en-US" sz="1200" baseline="0" dirty="0"/>
            <a:t> MN Department of Employment and Economic Development (DEED), MMB</a:t>
          </a:r>
        </a:p>
      </cdr:txBody>
    </cdr:sp>
  </cdr:relSizeAnchor>
  <cdr:absSizeAnchor xmlns:cdr="http://schemas.openxmlformats.org/drawingml/2006/chartDrawing">
    <cdr:from>
      <cdr:x>0.09434</cdr:x>
      <cdr:y>0.1766</cdr:y>
    </cdr:from>
    <cdr:ext cx="4035027" cy="760882"/>
    <cdr:sp macro="" textlink="">
      <cdr:nvSpPr>
        <cdr:cNvPr id="9" name="TextBox 3">
          <a:extLst xmlns:a="http://schemas.openxmlformats.org/drawingml/2006/main">
            <a:ext uri="{FF2B5EF4-FFF2-40B4-BE49-F238E27FC236}">
              <a16:creationId xmlns:a16="http://schemas.microsoft.com/office/drawing/2014/main" id="{FF395186-5A30-4BAA-80DD-2A1EA4A9DD97}"/>
            </a:ext>
          </a:extLst>
        </cdr:cNvPr>
        <cdr:cNvSpPr txBox="1"/>
      </cdr:nvSpPr>
      <cdr:spPr>
        <a:xfrm xmlns:a="http://schemas.openxmlformats.org/drawingml/2006/main">
          <a:off x="819837" y="807714"/>
          <a:ext cx="4035027" cy="7608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wrap="squar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effectLst/>
              <a:latin typeface="+mn-lt"/>
              <a:ea typeface="+mn-ea"/>
              <a:cs typeface="+mn-cs"/>
            </a:rPr>
            <a:t>Labor Force Participation Rates in December</a:t>
          </a:r>
          <a:r>
            <a:rPr lang="en-US" sz="1400" b="0" dirty="0">
              <a:effectLst/>
              <a:latin typeface="+mn-lt"/>
              <a:ea typeface="+mn-ea"/>
              <a:cs typeface="+mn-cs"/>
            </a:rPr>
            <a:t>:</a:t>
          </a:r>
          <a:endParaRPr lang="en-US" sz="1400" b="0" dirty="0">
            <a:effectLst/>
          </a:endParaRPr>
        </a:p>
        <a:p xmlns:a="http://schemas.openxmlformats.org/drawingml/2006/main">
          <a:r>
            <a:rPr lang="en-US" sz="1400" b="1" dirty="0">
              <a:effectLst/>
              <a:latin typeface="+mn-lt"/>
              <a:ea typeface="+mn-ea"/>
              <a:cs typeface="+mn-cs"/>
            </a:rPr>
            <a:t>MN 68.1 percent </a:t>
          </a:r>
          <a:r>
            <a:rPr lang="en-US" sz="1400" b="0" dirty="0">
              <a:effectLst/>
              <a:latin typeface="+mn-lt"/>
              <a:ea typeface="+mn-ea"/>
              <a:cs typeface="+mn-cs"/>
            </a:rPr>
            <a:t>(</a:t>
          </a:r>
          <a:r>
            <a:rPr lang="en-US" sz="1400" dirty="0"/>
            <a:t>6</a:t>
          </a:r>
          <a:r>
            <a:rPr lang="en-US" sz="1400" baseline="30000" dirty="0"/>
            <a:t>th</a:t>
          </a:r>
          <a:r>
            <a:rPr lang="en-US" sz="1400" dirty="0"/>
            <a:t> </a:t>
          </a:r>
          <a:r>
            <a:rPr lang="en-US" sz="1400" b="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highest among states)</a:t>
          </a:r>
          <a:endParaRPr lang="en-US" sz="1400" b="0" dirty="0">
            <a:solidFill>
              <a:sysClr val="windowText" lastClr="000000"/>
            </a:solidFill>
            <a:effectLst/>
          </a:endParaRPr>
        </a:p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U.S. 62.6 percent</a:t>
          </a:r>
          <a:endParaRPr lang="en-US" sz="1400" b="1" dirty="0">
            <a:solidFill>
              <a:sysClr val="windowText" lastClr="000000"/>
            </a:solidFill>
            <a:effectLst/>
          </a:endParaRPr>
        </a:p>
      </cdr:txBody>
    </cdr:sp>
  </cdr:absSizeAnchor>
  <cdr:absSizeAnchor xmlns:cdr="http://schemas.openxmlformats.org/drawingml/2006/chartDrawing">
    <cdr:from>
      <cdr:x>0.72733</cdr:x>
      <cdr:y>0.7323</cdr:y>
    </cdr:from>
    <cdr:ext cx="2356632" cy="311496"/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D8864BC1-FDB3-40CC-BAFF-A2D03CC235D2}"/>
            </a:ext>
          </a:extLst>
        </cdr:cNvPr>
        <cdr:cNvSpPr txBox="1"/>
      </cdr:nvSpPr>
      <cdr:spPr>
        <a:xfrm xmlns:a="http://schemas.openxmlformats.org/drawingml/2006/main">
          <a:off x="6286199" y="3317493"/>
          <a:ext cx="2356632" cy="3114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ysClr val="windowText" lastClr="000000"/>
              </a:solidFill>
            </a:rPr>
            <a:t>MN ranked</a:t>
          </a:r>
          <a:r>
            <a:rPr lang="en-US" sz="1400" b="1" baseline="0" dirty="0">
              <a:solidFill>
                <a:sysClr val="windowText" lastClr="000000"/>
              </a:solidFill>
            </a:rPr>
            <a:t> </a:t>
          </a:r>
          <a:r>
            <a:rPr lang="en-US" sz="1400" b="1" dirty="0"/>
            <a:t>7</a:t>
          </a:r>
          <a:r>
            <a:rPr lang="en-US" sz="1400" b="1" dirty="0">
              <a:solidFill>
                <a:sysClr val="windowText" lastClr="000000"/>
              </a:solidFill>
            </a:rPr>
            <a:t>th best</a:t>
          </a:r>
        </a:p>
      </cdr:txBody>
    </cdr:sp>
  </cdr:abs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0.93453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152C64-8D5C-2C27-3C4B-A533BA30C1F5}"/>
            </a:ext>
          </a:extLst>
        </cdr:cNvPr>
        <cdr:cNvSpPr txBox="1"/>
      </cdr:nvSpPr>
      <cdr:spPr>
        <a:xfrm xmlns:a="http://schemas.openxmlformats.org/drawingml/2006/main">
          <a:off x="0" y="3418139"/>
          <a:ext cx="5943600" cy="239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0">
              <a:effectLst/>
              <a:latin typeface="+mn-lt"/>
              <a:ea typeface="+mn-ea"/>
              <a:cs typeface="+mn-cs"/>
            </a:rPr>
            <a:t>Source: </a:t>
          </a:r>
          <a:r>
            <a:rPr lang="en-US" sz="1000" b="0" baseline="0">
              <a:effectLst/>
              <a:latin typeface="+mn-lt"/>
              <a:ea typeface="+mn-ea"/>
              <a:cs typeface="+mn-cs"/>
            </a:rPr>
            <a:t>Minnesota Management &amp; Budget (MMB)</a:t>
          </a:r>
          <a:endParaRPr lang="en-US" sz="1000">
            <a:effectLst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0.00361</cdr:x>
      <cdr:y>0</cdr:y>
    </cdr:from>
    <cdr:to>
      <cdr:x>1</cdr:x>
      <cdr:y>0.14237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86EA9B3-BBEA-4F9A-6B3C-D5559E1C0019}"/>
            </a:ext>
          </a:extLst>
        </cdr:cNvPr>
        <cdr:cNvSpPr txBox="1"/>
      </cdr:nvSpPr>
      <cdr:spPr>
        <a:xfrm xmlns:a="http://schemas.openxmlformats.org/drawingml/2006/main">
          <a:off x="21431" y="0"/>
          <a:ext cx="5922169" cy="520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2800" b="1" i="0" baseline="0" dirty="0">
              <a:latin typeface="+mn-lt"/>
              <a:ea typeface="+mn-ea"/>
              <a:cs typeface="+mn-cs"/>
            </a:rPr>
            <a:t>Minnesota Labor Force Growth</a:t>
          </a:r>
        </a:p>
        <a:p xmlns:a="http://schemas.openxmlformats.org/drawingml/2006/main">
          <a:pPr algn="ctr" rtl="0"/>
          <a:r>
            <a:rPr lang="en-US" sz="1200" b="0" i="1" baseline="0" dirty="0">
              <a:latin typeface="+mn-lt"/>
              <a:ea typeface="+mn-ea"/>
              <a:cs typeface="+mn-cs"/>
            </a:rPr>
            <a:t>Annual, Percent Change</a:t>
          </a:r>
        </a:p>
        <a:p xmlns:a="http://schemas.openxmlformats.org/drawingml/2006/main">
          <a:pPr algn="ctr"/>
          <a:endParaRPr lang="en-US" sz="1200" b="1" dirty="0"/>
        </a:p>
      </cdr:txBody>
    </cdr:sp>
  </cdr:relSizeAnchor>
  <cdr:relSizeAnchor xmlns:cdr="http://schemas.openxmlformats.org/drawingml/2006/chartDrawing">
    <cdr:from>
      <cdr:x>0</cdr:x>
      <cdr:y>0.87725</cdr:y>
    </cdr:from>
    <cdr:to>
      <cdr:x>0.86058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E26EC3E-17C0-3A32-6E33-E38456713F97}"/>
            </a:ext>
          </a:extLst>
        </cdr:cNvPr>
        <cdr:cNvSpPr txBox="1"/>
      </cdr:nvSpPr>
      <cdr:spPr>
        <a:xfrm xmlns:a="http://schemas.openxmlformats.org/drawingml/2006/main">
          <a:off x="0" y="3208631"/>
          <a:ext cx="5114925" cy="448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>
              <a:effectLst/>
              <a:latin typeface="+mn-lt"/>
              <a:ea typeface="+mn-ea"/>
              <a:cs typeface="+mn-cs"/>
            </a:rPr>
            <a:t>Source: Minnesota</a:t>
          </a:r>
          <a:r>
            <a:rPr lang="en-US" sz="1100" b="0" baseline="0">
              <a:effectLst/>
              <a:latin typeface="+mn-lt"/>
              <a:ea typeface="+mn-ea"/>
              <a:cs typeface="+mn-cs"/>
            </a:rPr>
            <a:t> Department of Employment and Economic Development (DEED), Minnesota Management &amp; Budget (MMB)</a:t>
          </a:r>
          <a:endParaRPr lang="en-US">
            <a:effectLst/>
          </a:endParaRPr>
        </a:p>
        <a:p xmlns:a="http://schemas.openxmlformats.org/drawingml/2006/main">
          <a:pPr algn="l"/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0.95693</cdr:y>
    </cdr:from>
    <cdr:to>
      <cdr:x>0.95451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3C584D-7925-DD17-A137-C39E82E586ED}"/>
            </a:ext>
          </a:extLst>
        </cdr:cNvPr>
        <cdr:cNvSpPr txBox="1"/>
      </cdr:nvSpPr>
      <cdr:spPr>
        <a:xfrm xmlns:a="http://schemas.openxmlformats.org/drawingml/2006/main">
          <a:off x="0" y="5687616"/>
          <a:ext cx="5679281" cy="255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r>
            <a:rPr lang="en-US" sz="1100"/>
            <a:t>Source:</a:t>
          </a:r>
          <a:r>
            <a:rPr lang="en-US" sz="1100" baseline="0"/>
            <a:t> U.S. Bureau of Labor Statistics (BLS), SPGMI</a:t>
          </a:r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3/20/2025</a:t>
            </a:fld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953C-376D-461C-99D1-55BF4C4AA5F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3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953C-376D-461C-99D1-55BF4C4AA5F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0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953C-376D-461C-99D1-55BF4C4AA5F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81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err="1"/>
              <a:t>Firstname</a:t>
            </a:r>
            <a:r>
              <a:rPr lang="en-US" sz="1350"/>
              <a:t> </a:t>
            </a:r>
            <a:r>
              <a:rPr lang="en-US" sz="1350" err="1"/>
              <a:t>Lastname</a:t>
            </a:r>
            <a:r>
              <a:rPr lang="en-US" sz="1350"/>
              <a:t> | Job Title</a:t>
            </a:r>
          </a:p>
          <a:p>
            <a:r>
              <a:rPr lang="en-US" sz="1350"/>
              <a:t>Date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56B1E6-DAE2-4C31-A5EE-D7A95B3C6F6C}" type="datetime1">
              <a:rPr lang="en-US" smtClean="0"/>
              <a:t>3/20/2025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6C08-1B88-4AF0-BEAA-2BE86010AC52}" type="datetime1">
              <a:rPr lang="en-US" smtClean="0"/>
              <a:t>3/20/2025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9422-4EC3-400A-AC0A-3C801906C3CA}" type="datetime1">
              <a:rPr lang="en-US" smtClean="0"/>
              <a:t>3/20/2025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B0EC4DA3-A265-4833-94B1-36AC72A6DAF6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569DB2-658F-4F75-B503-0A3D9AB839A6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CA79B-4A57-4654-B6BC-886AF29B89F1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F53FD05-DAA4-4620-B80F-8529043C11C0}" type="datetime1">
              <a:rPr lang="en-US" smtClean="0"/>
              <a:t>3/20/2025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0C2DC-46CE-44B3-8C04-20E127113A52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A9F760-D85B-4F56-8503-B8B0603D1194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A2CDEC7-8349-486F-9DA6-2966ACB25CB8}" type="datetime1">
              <a:rPr lang="en-US" smtClean="0"/>
              <a:t>3/20/2025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52C-47EE-476F-8FF1-99E51021FAB4}" type="datetime1">
              <a:rPr lang="en-US" smtClean="0"/>
              <a:t>3/20/2025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25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err="1"/>
              <a:t>Firstname</a:t>
            </a:r>
            <a:r>
              <a:rPr lang="en-US" sz="1350"/>
              <a:t> </a:t>
            </a:r>
            <a:r>
              <a:rPr lang="en-US" sz="1350" err="1"/>
              <a:t>Lastname</a:t>
            </a:r>
            <a:r>
              <a:rPr lang="en-US" sz="1350"/>
              <a:t> | Job Title</a:t>
            </a:r>
          </a:p>
          <a:p>
            <a:r>
              <a:rPr lang="en-US" sz="1350"/>
              <a:t>Date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24CA84-4866-4BE7-A1F1-D6692FEFD334}" type="datetime1">
              <a:rPr lang="en-US" smtClean="0"/>
              <a:t>3/20/2025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 mn.gov/mmb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51" y="383130"/>
            <a:ext cx="4465900" cy="14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D90-96BD-4C78-8D43-459F9A1BCBBC}" type="datetime1">
              <a:rPr lang="en-US" smtClean="0"/>
              <a:t>3/20/2025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983A-9D98-4A8A-AEB0-5CB2C17702B9}" type="datetime1">
              <a:rPr lang="en-US" smtClean="0"/>
              <a:t>3/20/2025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6A1E-9FCA-4A1D-8478-AD0CA0FB9970}" type="datetime1">
              <a:rPr lang="en-US" smtClean="0"/>
              <a:t>3/20/2025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B5C-4558-4825-96AC-93FB937F3E91}" type="datetime1">
              <a:rPr lang="en-US" smtClean="0"/>
              <a:t>3/20/2025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3915-79F7-43B3-960B-B750F87C9775}" type="datetime1">
              <a:rPr lang="en-US" smtClean="0"/>
              <a:t>3/20/2025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B4471E-B23E-42A8-A24A-EFEB6B1F7D08}"/>
              </a:ext>
            </a:extLst>
          </p:cNvPr>
          <p:cNvSpPr/>
          <p:nvPr userDrawn="1"/>
        </p:nvSpPr>
        <p:spPr>
          <a:xfrm>
            <a:off x="0" y="0"/>
            <a:ext cx="9144000" cy="15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DC56-CD26-4521-97CD-32A5653B7642}" type="datetime1">
              <a:rPr lang="en-US" smtClean="0"/>
              <a:t>3/20/2025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305F6-BA79-4603-B048-52F8CBFB6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4331"/>
            <a:ext cx="7886700" cy="914400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8256B8D7-C034-4E30-96EF-0C15F35812B5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0B8469-F14D-4E0B-B515-223222BFEABD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33883025-7592-4168-B391-12F9725250C0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E0DEE431-8F41-4048-97C2-349A38A144C9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err="1"/>
              <a:t>Firstname</a:t>
            </a:r>
            <a:r>
              <a:rPr lang="en-US" sz="1350"/>
              <a:t> </a:t>
            </a:r>
            <a:r>
              <a:rPr lang="en-US" sz="1350" err="1"/>
              <a:t>Lastname</a:t>
            </a:r>
            <a:r>
              <a:rPr lang="en-US" sz="1350"/>
              <a:t> | Job Title</a:t>
            </a:r>
          </a:p>
          <a:p>
            <a:r>
              <a:rPr lang="en-US" sz="1350"/>
              <a:t>Date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" y="5799698"/>
            <a:ext cx="2454626" cy="77643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15B6E-99E8-4E33-B220-707DFC2F155A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71752-7080-4AF1-8AAC-B0B14944A9AA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EB320F97-031B-4929-9309-5082F0AF054A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10D90EB5-23DF-4069-9B67-321C4A175F62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4498F7DA-5A9D-4B86-B8CB-307D6603A2A3}" type="datetime1">
              <a:rPr lang="en-US" smtClean="0"/>
              <a:t>3/20/2025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931979-D1D6-4901-B469-D48C3A8CAF4C}" type="datetime1">
              <a:rPr lang="en-US" smtClean="0"/>
              <a:t>3/20/2025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0215C-13D7-4786-8C28-D8F5B765BF49}" type="datetime1">
              <a:rPr lang="en-US" smtClean="0"/>
              <a:t>3/20/2025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A26107C3-8FDC-4044-9435-AF1109F1B0C5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A76CF4-2B98-4D8F-845D-8F25A8F7D71C}" type="datetime1">
              <a:rPr lang="en-US" smtClean="0"/>
              <a:t>3/20/2025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085CB2-F397-45BF-8D1A-01AAB057C1ED}" type="datetime1">
              <a:rPr lang="en-US" smtClean="0"/>
              <a:t>3/20/2025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9698-BD4C-40FE-BF6D-921F536D587A}" type="datetime1">
              <a:rPr lang="en-US" smtClean="0"/>
              <a:t>3/20/2025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A07150-0D2E-49F6-A93D-B52C5517CC59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04F6B1-ED87-4B8E-B640-30BDCF04CEB4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8596B-7FBD-47F3-9F2E-215CC57B4388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5A5435-EF35-4A94-A0CC-63DD9C3B5C1C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25E5-FC11-41BE-8851-791ACEC4FEFD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3417C-D911-470D-BA63-B2611AA51D45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A41F10-6F63-431C-9862-6DA196ED949A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DB8177-2494-4937-BD2F-ADEF7354D7B3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97743-D548-4F18-9891-CB35B4DE18BE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443112"/>
            <a:ext cx="2454626" cy="7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E48EF1-55E1-45A6-9ECE-43686884D8F9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Minnesota Management and Budget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443112"/>
            <a:ext cx="2454626" cy="7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err="1"/>
              <a:t>Firstname</a:t>
            </a:r>
            <a:r>
              <a:rPr lang="en-US" sz="1350"/>
              <a:t> </a:t>
            </a:r>
            <a:r>
              <a:rPr lang="en-US" sz="1350" err="1"/>
              <a:t>Lastname</a:t>
            </a:r>
            <a:r>
              <a:rPr lang="en-US" sz="135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8B78DA-8831-4443-8899-7C924B7F4567}" type="datetime1">
              <a:rPr lang="en-US" smtClean="0"/>
              <a:t>3/20/2025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 mn.gov/mmb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537241"/>
            <a:ext cx="2454626" cy="7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28650" y="1335282"/>
            <a:ext cx="78867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628650" y="1335282"/>
            <a:ext cx="78867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12B8D9-8571-4C7D-9FF6-C3EA09DCA5BF}" type="datetime1">
              <a:rPr lang="en-US" smtClean="0"/>
              <a:t>3/20/2025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72F271-54E7-4F6A-8218-DACBA25634FB}"/>
              </a:ext>
            </a:extLst>
          </p:cNvPr>
          <p:cNvSpPr/>
          <p:nvPr userDrawn="1"/>
        </p:nvSpPr>
        <p:spPr>
          <a:xfrm>
            <a:off x="0" y="0"/>
            <a:ext cx="9144000" cy="15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4331"/>
            <a:ext cx="7886700" cy="914400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8FEC-2809-4A57-9A11-7629390B4E67}" type="datetime1">
              <a:rPr lang="en-US" smtClean="0"/>
              <a:t>3/20/2025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D8D3C7-FE31-46A1-99C4-B51E7CDEC273}"/>
              </a:ext>
            </a:extLst>
          </p:cNvPr>
          <p:cNvSpPr/>
          <p:nvPr userDrawn="1"/>
        </p:nvSpPr>
        <p:spPr>
          <a:xfrm>
            <a:off x="0" y="0"/>
            <a:ext cx="9144000" cy="15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5055"/>
            <a:ext cx="3886200" cy="418190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5055"/>
            <a:ext cx="3886200" cy="418190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724C-D60E-480A-9BFB-D68D208FA4EF}" type="datetime1">
              <a:rPr lang="en-US" smtClean="0"/>
              <a:t>3/20/2025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D0A6D1-D11D-490A-B780-2CDA0DBEF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4331"/>
            <a:ext cx="7886700" cy="914400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1204-C65C-4969-8436-E555F50DFD72}" type="datetime1">
              <a:rPr lang="en-US" smtClean="0"/>
              <a:t>3/20/2025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5B42-40BA-4B42-AFE0-078FDED96A20}" type="datetime1">
              <a:rPr lang="en-US" smtClean="0"/>
              <a:t>3/20/2025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7FC7A0-188B-43A5-8988-0CD07D3B7FF7}" type="datetime1">
              <a:rPr lang="en-US" smtClean="0"/>
              <a:t>3/20/2025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Management and Budget | mn.gov/mmb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9873-9160-AF15-31D9-4B46D51CE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67528"/>
            <a:ext cx="9144000" cy="1490472"/>
          </a:xfrm>
        </p:spPr>
        <p:txBody>
          <a:bodyPr>
            <a:normAutofit/>
          </a:bodyPr>
          <a:lstStyle/>
          <a:p>
            <a:r>
              <a:rPr lang="en-US" dirty="0"/>
              <a:t>Prepared for MNRSA Annual Symposium</a:t>
            </a:r>
            <a:br>
              <a:rPr lang="en-US" dirty="0"/>
            </a:br>
            <a:r>
              <a:rPr lang="en-US" dirty="0"/>
              <a:t>March 20, 2025 - Edina, Minnesota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100ED-8576-48CF-1B5D-D48D4B3DCE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BADCE-19AC-71C6-EC78-A7E2356DFA3B}"/>
              </a:ext>
            </a:extLst>
          </p:cNvPr>
          <p:cNvSpPr txBox="1"/>
          <p:nvPr/>
        </p:nvSpPr>
        <p:spPr>
          <a:xfrm>
            <a:off x="4659465" y="1579660"/>
            <a:ext cx="43255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U.S. and Minnesota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Economic Outlook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Dr. Anthony D. Becker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Minnesota State Economist</a:t>
            </a:r>
          </a:p>
        </p:txBody>
      </p:sp>
    </p:spTree>
    <p:extLst>
      <p:ext uri="{BB962C8B-B14F-4D97-AF65-F5344CB8AC3E}">
        <p14:creationId xmlns:p14="http://schemas.microsoft.com/office/powerpoint/2010/main" val="148741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A648-7CBF-A566-48CF-BC2D80A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Labor Force Growth Slows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79337-EF09-6B3C-463B-FC804877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16C73E-FC2B-0B43-CB14-2FA17CE94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391733"/>
              </p:ext>
            </p:extLst>
          </p:nvPr>
        </p:nvGraphicFramePr>
        <p:xfrm>
          <a:off x="99588" y="1628775"/>
          <a:ext cx="8854289" cy="472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047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02248-F093-1D5E-AFA6-B9B3591B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Minnesota Employment Growth by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21EAA-1EED-3852-08CF-A8C146AB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A325DDF-DC74-4F4E-8B41-F1FD89474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102597"/>
              </p:ext>
            </p:extLst>
          </p:nvPr>
        </p:nvGraphicFramePr>
        <p:xfrm>
          <a:off x="628650" y="1647731"/>
          <a:ext cx="8243746" cy="521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09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F2FD-8D36-AFDF-7D93-C84B3140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Minnesota’s International Trade in 2024</a:t>
            </a:r>
            <a:br>
              <a:rPr lang="en-US"/>
            </a:br>
            <a:r>
              <a:rPr lang="en-US" sz="1400"/>
              <a:t>(Millions of US Dollars)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DAD8C-8A4E-D03B-A59D-3CF81B5D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EEBD49-7175-0DCE-6643-4620D5624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895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E3BBF0-08F7-C7CD-2F77-1CAEECBF64E2}"/>
              </a:ext>
            </a:extLst>
          </p:cNvPr>
          <p:cNvSpPr txBox="1"/>
          <p:nvPr/>
        </p:nvSpPr>
        <p:spPr>
          <a:xfrm>
            <a:off x="167475" y="6261914"/>
            <a:ext cx="4575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chemeClr val="tx2"/>
                </a:solidFill>
                <a:effectLst/>
              </a:rPr>
              <a:t>Source: U.S. International Trade Administration, Dept. of Commerce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75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35B-1932-DBAB-465B-EF574899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Minnesota’s Exports to the World in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023BF-D001-366E-A151-2A1359F0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64DCC90-38D2-49EE-BE28-FD2BEF42D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0069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9AB6A2-A0C3-FB3B-6A93-94C7277B4FA0}"/>
              </a:ext>
            </a:extLst>
          </p:cNvPr>
          <p:cNvSpPr txBox="1"/>
          <p:nvPr/>
        </p:nvSpPr>
        <p:spPr>
          <a:xfrm>
            <a:off x="167475" y="6261914"/>
            <a:ext cx="4575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chemeClr val="tx2"/>
                </a:solidFill>
                <a:effectLst/>
              </a:rPr>
              <a:t>Source: U.S. International Trade Administration, Dept. of Commerce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06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08551-A38E-3728-A0CC-3B5B1AA5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8E703-342B-C353-986E-3B683E79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/>
              <a:t>Minnesota’s Exports in 2024</a:t>
            </a:r>
            <a:br>
              <a:rPr lang="en-US" sz="3200"/>
            </a:br>
            <a:r>
              <a:rPr lang="en-US" sz="2400"/>
              <a:t>To</a:t>
            </a:r>
            <a:r>
              <a:rPr lang="en-US" sz="3200"/>
              <a:t> </a:t>
            </a:r>
            <a:r>
              <a:rPr lang="en-US" sz="2400"/>
              <a:t>Canada &amp; Mexico, China</a:t>
            </a:r>
            <a:endParaRPr lang="en-US" sz="32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DD4EDAA-E694-4C19-BB47-E8EA86E2D6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184610"/>
              </p:ext>
            </p:extLst>
          </p:nvPr>
        </p:nvGraphicFramePr>
        <p:xfrm>
          <a:off x="4629149" y="1995488"/>
          <a:ext cx="4443287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D58242B-91B9-4B12-BFEB-EB41941B51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9898030"/>
              </p:ext>
            </p:extLst>
          </p:nvPr>
        </p:nvGraphicFramePr>
        <p:xfrm>
          <a:off x="71562" y="1995488"/>
          <a:ext cx="4443288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1B7B84-E5FA-D659-1074-46AA53D78B1D}"/>
              </a:ext>
            </a:extLst>
          </p:cNvPr>
          <p:cNvSpPr txBox="1"/>
          <p:nvPr/>
        </p:nvSpPr>
        <p:spPr>
          <a:xfrm>
            <a:off x="167475" y="6261914"/>
            <a:ext cx="4575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chemeClr val="tx2"/>
                </a:solidFill>
                <a:effectLst/>
              </a:rPr>
              <a:t>Source: U.S. International Trade Administration, Dept. of Commerce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77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200"/>
              <a:t>U.S. Economic Forecast</a:t>
            </a:r>
            <a:r>
              <a:rPr lang="en-US" sz="3200" b="1"/>
              <a:t> </a:t>
            </a:r>
            <a:r>
              <a:rPr lang="en-US" sz="3200"/>
              <a:t>Risks</a:t>
            </a:r>
            <a:endParaRPr lang="en-US" sz="32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6F3CA-D56C-4884-B08C-30024D9618A0}"/>
              </a:ext>
            </a:extLst>
          </p:cNvPr>
          <p:cNvSpPr/>
          <p:nvPr/>
        </p:nvSpPr>
        <p:spPr>
          <a:xfrm>
            <a:off x="1472279" y="2047479"/>
            <a:ext cx="6794643" cy="39427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b="1" dirty="0"/>
              <a:t>Policy Uncertainty: trade and tariffs, immigration, energy policies</a:t>
            </a:r>
          </a:p>
          <a:p>
            <a:pPr marL="213995" indent="-21399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Disruptions from federal agency closures, contract suspensions </a:t>
            </a:r>
            <a:endParaRPr lang="en-US" b="1" dirty="0">
              <a:ea typeface="Calibri"/>
              <a:cs typeface="Calibri"/>
            </a:endParaRPr>
          </a:p>
          <a:p>
            <a:pPr marL="213995" indent="-21399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U.S. fiscal policy uncertainties – expenditures and taxation</a:t>
            </a:r>
            <a:endParaRPr lang="en-US" b="1" dirty="0">
              <a:ea typeface="Calibri"/>
              <a:cs typeface="Calibri"/>
            </a:endParaRPr>
          </a:p>
          <a:p>
            <a:pPr marL="213995" indent="-21399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Inflation</a:t>
            </a:r>
            <a:endParaRPr lang="en-US" b="1" dirty="0">
              <a:ea typeface="Calibri"/>
              <a:cs typeface="Calibri"/>
            </a:endParaRPr>
          </a:p>
          <a:p>
            <a:pPr marL="213995" indent="-21399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Monetary policy </a:t>
            </a:r>
          </a:p>
          <a:p>
            <a:pPr marL="213995" indent="-21399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Four years is a long time in forecasting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43A5D-2058-C86E-0D95-0A1F8BDC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8CFD9D7-48EC-2900-B863-75791879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2" y="5401113"/>
            <a:ext cx="61659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8A272DF-FA3C-C53E-42E3-8BFB67846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822" y="399099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4A02B1E-89A6-AA6E-3F23-8129897E5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822" y="3340047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33419F9-B27B-993D-DE04-5770586F9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822" y="4757261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9FBFCAA-E5E5-CFEC-DA2D-2509363A4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6201" y="1952267"/>
            <a:ext cx="54326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Badge Question Mark with solid fill">
            <a:extLst>
              <a:ext uri="{FF2B5EF4-FFF2-40B4-BE49-F238E27FC236}">
                <a16:creationId xmlns:a16="http://schemas.microsoft.com/office/drawing/2014/main" id="{1B87B405-A444-E92B-D0FA-3CCCFC5561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382" y="250622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4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575E-43F5-F0E8-670E-E11B3E5E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7435"/>
            <a:ext cx="7886700" cy="107656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1E65-2605-4E0E-0015-C4BF413C7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2668896"/>
            <a:ext cx="7886700" cy="3791575"/>
          </a:xfrm>
        </p:spPr>
        <p:txBody>
          <a:bodyPr/>
          <a:lstStyle/>
          <a:p>
            <a:r>
              <a:rPr lang="en-US" dirty="0"/>
              <a:t>Anthony D. Becker, Ph.D.</a:t>
            </a:r>
            <a:br>
              <a:rPr lang="en-US" dirty="0"/>
            </a:br>
            <a:r>
              <a:rPr lang="en-US" dirty="0"/>
              <a:t>Minnesota State Economist, MMB</a:t>
            </a:r>
            <a:br>
              <a:rPr lang="en-US" dirty="0"/>
            </a:br>
            <a:r>
              <a:rPr lang="en-US" dirty="0"/>
              <a:t>Professor of Economics, St. Olaf College</a:t>
            </a:r>
          </a:p>
          <a:p>
            <a:r>
              <a:rPr lang="en-US" dirty="0"/>
              <a:t>anthony.d.becker@state.mn.us , becker@stolaf.edu</a:t>
            </a:r>
          </a:p>
          <a:p>
            <a:endParaRPr lang="en-US" b="1" u="sng" dirty="0"/>
          </a:p>
          <a:p>
            <a:r>
              <a:rPr lang="en-US" b="1" u="sng" dirty="0"/>
              <a:t>Economic Analysis Group:</a:t>
            </a:r>
            <a:endParaRPr lang="en-US" dirty="0"/>
          </a:p>
          <a:p>
            <a:r>
              <a:rPr lang="en-US" dirty="0"/>
              <a:t>Amanda Imes (</a:t>
            </a:r>
            <a:r>
              <a:rPr lang="en-US"/>
              <a:t>manager),</a:t>
            </a:r>
            <a:br>
              <a:rPr lang="en-US" dirty="0"/>
            </a:br>
            <a:r>
              <a:rPr lang="en-US" dirty="0"/>
              <a:t>Lyle Anderson, Alex Chase, Dr. Susan Weerts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6695A-4DBD-B15C-BE0D-2D30DE362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9D725D8B-02DB-0E83-E17D-E3F4A0D17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9" y="397528"/>
            <a:ext cx="2087879" cy="8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7973-4AD6-4806-90EB-C29F4B48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14" y="364331"/>
            <a:ext cx="8063136" cy="914400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U.S. and Minnesota Economic Outlook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FDC24D-9ED3-0F4D-E562-2B9632D36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784" y="1593775"/>
            <a:ext cx="7032216" cy="52737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612F-5ED6-4031-B2B3-0C63DAE2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A80D7-6D43-4F65-953F-2FC744779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4863"/>
            <a:ext cx="4585193" cy="2906221"/>
          </a:xfr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463550">
              <a:buClr>
                <a:schemeClr val="bg1"/>
              </a:buClr>
            </a:pPr>
            <a:r>
              <a:rPr lang="en-US" sz="2400">
                <a:solidFill>
                  <a:schemeClr val="bg1"/>
                </a:solidFill>
                <a:cs typeface="Calibri"/>
              </a:rPr>
              <a:t>U.S. Economic Outlook</a:t>
            </a:r>
          </a:p>
          <a:p>
            <a:pPr marL="463550">
              <a:buClr>
                <a:schemeClr val="bg1"/>
              </a:buClr>
            </a:pPr>
            <a:r>
              <a:rPr lang="en-US" sz="2400">
                <a:solidFill>
                  <a:schemeClr val="bg1"/>
                </a:solidFill>
                <a:cs typeface="Calibri"/>
              </a:rPr>
              <a:t>Minnesota’s Labor Market</a:t>
            </a:r>
          </a:p>
          <a:p>
            <a:pPr marL="463550">
              <a:buClr>
                <a:schemeClr val="bg1"/>
              </a:buClr>
            </a:pPr>
            <a:r>
              <a:rPr lang="en-US" sz="2400">
                <a:solidFill>
                  <a:schemeClr val="bg1"/>
                </a:solidFill>
                <a:cs typeface="Calibri"/>
              </a:rPr>
              <a:t>Minnesota and Trade</a:t>
            </a:r>
          </a:p>
          <a:p>
            <a:pPr marL="463550">
              <a:buClr>
                <a:schemeClr val="bg1"/>
              </a:buClr>
            </a:pPr>
            <a:r>
              <a:rPr lang="en-US" sz="2400">
                <a:solidFill>
                  <a:schemeClr val="bg1"/>
                </a:solidFill>
              </a:rPr>
              <a:t>Forecast Risks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46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7973-4AD6-4806-90EB-C29F4B48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14" y="364331"/>
            <a:ext cx="8063136" cy="914400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Economic Forecast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612F-5ED6-4031-B2B3-0C63DAE2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640CC-2FA1-7E3D-997C-3BFB88D4D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8044"/>
          </a:xfrm>
        </p:spPr>
        <p:txBody>
          <a:bodyPr>
            <a:noAutofit/>
          </a:bodyPr>
          <a:lstStyle/>
          <a:p>
            <a:r>
              <a:rPr lang="en-US" sz="1900" dirty="0"/>
              <a:t>Standard &amp; </a:t>
            </a:r>
            <a:r>
              <a:rPr lang="en-US" sz="1900" dirty="0" err="1"/>
              <a:t>Poors</a:t>
            </a:r>
            <a:r>
              <a:rPr lang="en-US" sz="1900" dirty="0"/>
              <a:t> (SPGMI) Global Market Intelligence latest forecast released on March 11, 2025</a:t>
            </a:r>
          </a:p>
          <a:p>
            <a:r>
              <a:rPr lang="en-US" sz="1900" dirty="0"/>
              <a:t>Tariffs on China at 30% and rising to 45% by June, 25% tariffs on Mexico and Canada go into effect April 2</a:t>
            </a:r>
            <a:r>
              <a:rPr lang="en-US" sz="1900" baseline="30000" dirty="0"/>
              <a:t>nd</a:t>
            </a:r>
            <a:r>
              <a:rPr lang="en-US" sz="1900" dirty="0"/>
              <a:t>, and 25% tariffs on steel and aluminum</a:t>
            </a:r>
          </a:p>
          <a:p>
            <a:r>
              <a:rPr lang="en-US" sz="1900" dirty="0"/>
              <a:t>One interest rate cut in 2025 (in December instead of May)</a:t>
            </a:r>
          </a:p>
          <a:p>
            <a:r>
              <a:rPr lang="en-US" sz="1900" dirty="0"/>
              <a:t>Continuation of current individual income tax policy</a:t>
            </a:r>
          </a:p>
          <a:p>
            <a:r>
              <a:rPr lang="en-US" sz="1900" dirty="0"/>
              <a:t>Decrease in corporate tax rate to 15% for domestic producers</a:t>
            </a:r>
          </a:p>
          <a:p>
            <a:r>
              <a:rPr lang="en-US" sz="1900" dirty="0"/>
              <a:t>Debt ceiling increased or suspended as needed</a:t>
            </a:r>
          </a:p>
          <a:p>
            <a:r>
              <a:rPr lang="en-US" sz="1900" dirty="0"/>
              <a:t>Federal civilian employment lowered by 255,000 jobs by August</a:t>
            </a:r>
          </a:p>
          <a:p>
            <a:r>
              <a:rPr lang="en-US" sz="1900" dirty="0"/>
              <a:t>Immigration down 500,000/yr from Census Bureau estimates through 2028</a:t>
            </a:r>
          </a:p>
        </p:txBody>
      </p:sp>
    </p:spTree>
    <p:extLst>
      <p:ext uri="{BB962C8B-B14F-4D97-AF65-F5344CB8AC3E}">
        <p14:creationId xmlns:p14="http://schemas.microsoft.com/office/powerpoint/2010/main" val="378285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57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/>
              <a:t>Near-term U.S. Economic Outlook Improved; Slow Growth Projected in Long Term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4C31D-64F3-08AB-0D4D-E30B1E28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A41B01-204F-4AE5-AB68-3C7E32602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310238"/>
              </p:ext>
            </p:extLst>
          </p:nvPr>
        </p:nvGraphicFramePr>
        <p:xfrm>
          <a:off x="220385" y="1938385"/>
          <a:ext cx="8449734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542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57477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Inflation Higher in the Near-Term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4C31D-64F3-08AB-0D4D-E30B1E28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8827BF-3DD9-45A4-9D38-3C50A3B6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186537"/>
              </p:ext>
            </p:extLst>
          </p:nvPr>
        </p:nvGraphicFramePr>
        <p:xfrm>
          <a:off x="190923" y="1713776"/>
          <a:ext cx="856297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572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299D-F84A-FBA0-0B2F-F8BEC18F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Interest Rate Cuts to Slow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368E5-0168-8E9E-DFB4-6893AA08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36EA73-44A9-4FF1-9072-81E2FA5B9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69386"/>
              </p:ext>
            </p:extLst>
          </p:nvPr>
        </p:nvGraphicFramePr>
        <p:xfrm>
          <a:off x="408781" y="1782763"/>
          <a:ext cx="8326437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25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1" y="405817"/>
            <a:ext cx="8291513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Growth of Wages &amp; Salaries Slows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40649-1B16-04F8-DE91-F4BD4771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319507"/>
            <a:ext cx="8386762" cy="718530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2987A0-BE59-4DD3-92B3-2E5918ADE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930149"/>
              </p:ext>
            </p:extLst>
          </p:nvPr>
        </p:nvGraphicFramePr>
        <p:xfrm>
          <a:off x="330332" y="1627632"/>
          <a:ext cx="8386762" cy="491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86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A648-7CBF-A566-48CF-BC2D80A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Minnesota Unemployment Lower than U.S.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79337-EF09-6B3C-463B-FC804877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59B2E0-FA55-4032-B364-76727EAB5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71397"/>
              </p:ext>
            </p:extLst>
          </p:nvPr>
        </p:nvGraphicFramePr>
        <p:xfrm>
          <a:off x="132889" y="1963426"/>
          <a:ext cx="8642831" cy="453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39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A648-7CBF-A566-48CF-BC2D80A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Migration and Population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79337-EF09-6B3C-463B-FC804877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FA96CB-7E61-4F9E-AAE5-A9DB1A9D1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789587"/>
              </p:ext>
            </p:extLst>
          </p:nvPr>
        </p:nvGraphicFramePr>
        <p:xfrm>
          <a:off x="90536" y="1692997"/>
          <a:ext cx="8872395" cy="502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01356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2DEC643E626489C2628D245DD5CD5" ma:contentTypeVersion="4" ma:contentTypeDescription="Create a new document." ma:contentTypeScope="" ma:versionID="8b4d461ae91eb538f8a878e46531f199">
  <xsd:schema xmlns:xsd="http://www.w3.org/2001/XMLSchema" xmlns:xs="http://www.w3.org/2001/XMLSchema" xmlns:p="http://schemas.microsoft.com/office/2006/metadata/properties" xmlns:ns2="e188ce69-6fd3-41c2-9507-07b3e742b555" targetNamespace="http://schemas.microsoft.com/office/2006/metadata/properties" ma:root="true" ma:fieldsID="b129df60a6781882fc01c709bc452747" ns2:_="">
    <xsd:import namespace="e188ce69-6fd3-41c2-9507-07b3e742b5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8ce69-6fd3-41c2-9507-07b3e742b5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17D8F0-EF33-4BCB-8943-727BD4F74CA2}">
  <ds:schemaRefs>
    <ds:schemaRef ds:uri="e188ce69-6fd3-41c2-9507-07b3e742b5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7a5c8f48-baab-4214-9d10-108408e7d086"/>
    <ds:schemaRef ds:uri="c2b686cc-bb53-46ec-b560-22129ff3b9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185</TotalTime>
  <Words>728</Words>
  <Application>Microsoft Office PowerPoint</Application>
  <PresentationFormat>On-screen Show (4:3)</PresentationFormat>
  <Paragraphs>134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NeueHaasGroteskText Std</vt:lpstr>
      <vt:lpstr>MN.IT</vt:lpstr>
      <vt:lpstr>Prepared for MNRSA Annual Symposium March 20, 2025 - Edina, Minnesota</vt:lpstr>
      <vt:lpstr>U.S. and Minnesota Economic Outlook</vt:lpstr>
      <vt:lpstr>Economic Forecast Assumptions</vt:lpstr>
      <vt:lpstr>Near-term U.S. Economic Outlook Improved; Slow Growth Projected in Long Term</vt:lpstr>
      <vt:lpstr>Inflation Higher in the Near-Term</vt:lpstr>
      <vt:lpstr>Interest Rate Cuts to Slow</vt:lpstr>
      <vt:lpstr>Growth of Wages &amp; Salaries Slows</vt:lpstr>
      <vt:lpstr>Minnesota Unemployment Lower than U.S.</vt:lpstr>
      <vt:lpstr>Migration and Population Growth</vt:lpstr>
      <vt:lpstr>Labor Force Growth Slows</vt:lpstr>
      <vt:lpstr>Minnesota Employment Growth by Sector</vt:lpstr>
      <vt:lpstr>Minnesota’s International Trade in 2024 (Millions of US Dollars)</vt:lpstr>
      <vt:lpstr>Minnesota’s Exports to the World in 2024</vt:lpstr>
      <vt:lpstr>Minnesota’s Exports in 2024 To Canada &amp; Mexico, China</vt:lpstr>
      <vt:lpstr>U.S. Economic Forecast Risks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2024 Economic Forecast</dc:title>
  <dc:subject>Budget</dc:subject>
  <dc:creator>MMB</dc:creator>
  <cp:keywords/>
  <dc:description/>
  <cp:lastModifiedBy>Becker, Anthony (MMB)</cp:lastModifiedBy>
  <cp:revision>1</cp:revision>
  <cp:lastPrinted>2025-03-06T14:15:37Z</cp:lastPrinted>
  <dcterms:created xsi:type="dcterms:W3CDTF">2016-01-06T16:54:03Z</dcterms:created>
  <dcterms:modified xsi:type="dcterms:W3CDTF">2025-03-20T13:50:29Z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0x010100B542DEC643E626489C2628D245DD5CD5</vt:lpwstr>
  </property>
</Properties>
</file>